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notesSlide+xml" PartName="/ppt/notesSlides/notesSlide8.xml"/>
  <Override ContentType="application/vnd.openxmlformats-officedocument.presentationml.notesSlide+xml" PartName="/ppt/notesSlides/notesSlide9.xml"/>
  <Override ContentType="application/vnd.openxmlformats-officedocument.presentationml.notesSlide+xml" PartName="/ppt/notesSlides/notesSlide10.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13.xml"/>
  <Override ContentType="application/vnd.openxmlformats-officedocument.presentationml.notesSlide+xml" PartName="/ppt/notesSlides/notesSlide14.xml"/>
  <Override ContentType="application/vnd.openxmlformats-officedocument.presentationml.notesSlide+xml" PartName="/ppt/notesSlides/notesSlide15.xml"/>
  <Override ContentType="application/vnd.openxmlformats-officedocument.presentationml.notesSlide+xml" PartName="/ppt/notesSlides/notesSlide16.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22"/>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x="18288000" cy="10287000"/>
  <p:notesSz cx="6858000" cy="9144000"/>
  <p:embeddedFontLst>
    <p:embeddedFont>
      <p:font typeface="Arial" charset="1" panose="020B0604020202020204"/>
      <p:regular r:id="rId25"/>
    </p:embeddedFont>
    <p:embeddedFont>
      <p:font typeface="Aristotelica Pro" charset="1" panose="00000500000000000000"/>
      <p:regular r:id="rId27"/>
    </p:embeddedFont>
    <p:embeddedFont>
      <p:font typeface="Aristotelica Pro Bold" charset="1" panose="00000800000000000000"/>
      <p:regular r:id="rId28"/>
    </p:embeddedFont>
    <p:embeddedFont>
      <p:font typeface="Arial Bold" charset="1" panose="020B0704020202020204"/>
      <p:regular r:id="rId29"/>
    </p:embeddedFont>
    <p:embeddedFont>
      <p:font typeface="Ballpoint" charset="1" panose="00000000000000000000"/>
      <p:regular r:id="rId31"/>
    </p:embeddedFont>
    <p:embeddedFont>
      <p:font typeface="Scripter" charset="1" panose="00000000000000000000"/>
      <p:regular r:id="rId33"/>
    </p:embeddedFont>
    <p:embeddedFont>
      <p:font typeface="Nunito" charset="1" panose="00000500000000000000"/>
      <p:regular r:id="rId34"/>
    </p:embeddedFont>
    <p:embeddedFont>
      <p:font typeface="Open Sans" charset="1" panose="020B0606030504020204"/>
      <p:regular r:id="rId36"/>
    </p:embeddedFont>
    <p:embeddedFont>
      <p:font typeface="Open Sans Bold" charset="1" panose="020B0806030504020204"/>
      <p:regular r:id="rId38"/>
    </p:embeddedFont>
    <p:embeddedFont>
      <p:font typeface="Canva Student Font" charset="1" panose="00000000000000000000"/>
      <p:regular r:id="rId4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notesMasters/notesMaster1.xml" Type="http://schemas.openxmlformats.org/officeDocument/2006/relationships/notesMaster"/><Relationship Id="rId23" Target="theme/theme2.xml" Type="http://schemas.openxmlformats.org/officeDocument/2006/relationships/theme"/><Relationship Id="rId24" Target="notesSlides/notesSlide1.xml" Type="http://schemas.openxmlformats.org/officeDocument/2006/relationships/notesSlide"/><Relationship Id="rId25" Target="fonts/font25.fntdata" Type="http://schemas.openxmlformats.org/officeDocument/2006/relationships/font"/><Relationship Id="rId26" Target="notesSlides/notesSlide2.xml" Type="http://schemas.openxmlformats.org/officeDocument/2006/relationships/notesSlide"/><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notesSlides/notesSlide3.xml" Type="http://schemas.openxmlformats.org/officeDocument/2006/relationships/notesSlide"/><Relationship Id="rId31" Target="fonts/font31.fntdata" Type="http://schemas.openxmlformats.org/officeDocument/2006/relationships/font"/><Relationship Id="rId32" Target="notesSlides/notesSlide4.xml" Type="http://schemas.openxmlformats.org/officeDocument/2006/relationships/notesSlide"/><Relationship Id="rId33" Target="fonts/font33.fntdata" Type="http://schemas.openxmlformats.org/officeDocument/2006/relationships/font"/><Relationship Id="rId34" Target="fonts/font34.fntdata" Type="http://schemas.openxmlformats.org/officeDocument/2006/relationships/font"/><Relationship Id="rId35" Target="notesSlides/notesSlide5.xml" Type="http://schemas.openxmlformats.org/officeDocument/2006/relationships/notesSlide"/><Relationship Id="rId36" Target="fonts/font36.fntdata" Type="http://schemas.openxmlformats.org/officeDocument/2006/relationships/font"/><Relationship Id="rId37" Target="notesSlides/notesSlide6.xml" Type="http://schemas.openxmlformats.org/officeDocument/2006/relationships/notesSlide"/><Relationship Id="rId38" Target="fonts/font38.fntdata" Type="http://schemas.openxmlformats.org/officeDocument/2006/relationships/font"/><Relationship Id="rId39" Target="notesSlides/notesSlide7.xml" Type="http://schemas.openxmlformats.org/officeDocument/2006/relationships/notesSlide"/><Relationship Id="rId4" Target="theme/theme1.xml" Type="http://schemas.openxmlformats.org/officeDocument/2006/relationships/theme"/><Relationship Id="rId40" Target="notesSlides/notesSlide8.xml" Type="http://schemas.openxmlformats.org/officeDocument/2006/relationships/notesSlide"/><Relationship Id="rId41" Target="notesSlides/notesSlide9.xml" Type="http://schemas.openxmlformats.org/officeDocument/2006/relationships/notesSlide"/><Relationship Id="rId42" Target="notesSlides/notesSlide10.xml" Type="http://schemas.openxmlformats.org/officeDocument/2006/relationships/notesSlide"/><Relationship Id="rId43" Target="notesSlides/notesSlide11.xml" Type="http://schemas.openxmlformats.org/officeDocument/2006/relationships/notesSlide"/><Relationship Id="rId44" Target="notesSlides/notesSlide12.xml" Type="http://schemas.openxmlformats.org/officeDocument/2006/relationships/notesSlide"/><Relationship Id="rId45" Target="notesSlides/notesSlide13.xml" Type="http://schemas.openxmlformats.org/officeDocument/2006/relationships/notesSlide"/><Relationship Id="rId46" Target="notesSlides/notesSlide14.xml" Type="http://schemas.openxmlformats.org/officeDocument/2006/relationships/notesSlide"/><Relationship Id="rId47" Target="notesSlides/notesSlide15.xml" Type="http://schemas.openxmlformats.org/officeDocument/2006/relationships/notesSlide"/><Relationship Id="rId48" Target="notesSlides/notesSlide16.xml" Type="http://schemas.openxmlformats.org/officeDocument/2006/relationships/notesSlide"/><Relationship Id="rId49" Target="fonts/font49.fntdata" Type="http://schemas.openxmlformats.org/officeDocument/2006/relationships/font"/><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xml" Type="http://schemas.openxmlformats.org/officeDocument/2006/relationships/slide"/></Relationships>
</file>

<file path=ppt/notesSlides/_rels/notesSlide10.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0.xml" Type="http://schemas.openxmlformats.org/officeDocument/2006/relationships/slide"/></Relationships>
</file>

<file path=ppt/notesSlides/_rels/notesSlide1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1.xml" Type="http://schemas.openxmlformats.org/officeDocument/2006/relationships/slide"/></Relationships>
</file>

<file path=ppt/notesSlides/_rels/notesSlide1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2.xml" Type="http://schemas.openxmlformats.org/officeDocument/2006/relationships/slide"/></Relationships>
</file>

<file path=ppt/notesSlides/_rels/notesSlide1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3.xml" Type="http://schemas.openxmlformats.org/officeDocument/2006/relationships/slide"/></Relationships>
</file>

<file path=ppt/notesSlides/_rels/notesSlide1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4.xml" Type="http://schemas.openxmlformats.org/officeDocument/2006/relationships/slide"/></Relationships>
</file>

<file path=ppt/notesSlides/_rels/notesSlide1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5.xml" Type="http://schemas.openxmlformats.org/officeDocument/2006/relationships/slide"/></Relationships>
</file>

<file path=ppt/notesSlides/_rels/notesSlide1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6.xml" Type="http://schemas.openxmlformats.org/officeDocument/2006/relationships/slide"/></Relationships>
</file>

<file path=ppt/notesSlides/_rels/notesSlide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xml" Type="http://schemas.openxmlformats.org/officeDocument/2006/relationships/slide"/></Relationships>
</file>

<file path=ppt/notesSlides/_rels/notesSlide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xml" Type="http://schemas.openxmlformats.org/officeDocument/2006/relationships/slide"/></Relationships>
</file>

<file path=ppt/notesSlides/_rels/notesSlide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xml" Type="http://schemas.openxmlformats.org/officeDocument/2006/relationships/slide"/></Relationships>
</file>

<file path=ppt/notesSlides/_rels/notesSlide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5.xml" Type="http://schemas.openxmlformats.org/officeDocument/2006/relationships/slide"/></Relationships>
</file>

<file path=ppt/notesSlides/_rels/notesSlide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6.xml" Type="http://schemas.openxmlformats.org/officeDocument/2006/relationships/slide"/></Relationships>
</file>

<file path=ppt/notesSlides/_rels/notesSlide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7.xml" Type="http://schemas.openxmlformats.org/officeDocument/2006/relationships/slide"/></Relationships>
</file>

<file path=ppt/notesSlides/_rels/notesSlide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8.xml" Type="http://schemas.openxmlformats.org/officeDocument/2006/relationships/slide"/></Relationships>
</file>

<file path=ppt/notesSlides/_rels/notesSlide9.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9.xml" Type="http://schemas.openxmlformats.org/officeDocument/2006/relationships/slide"/></Relationships>
</file>

<file path=ppt/notesSlides/notesSlide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0.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Pertama, LBP atau Local Binary Pattern.</a:t>
            </a:r>
          </a:p>
          <a:p>
            <a:r>
              <a:rPr lang="en-US"/>
              <a:t>Metode ini digunakan untuk menangkap tekstur kasar atau halus pada citra paru-paru. Pada penelitian ini, parameter yang digunakan adalah uniform LBP dengan radius 2 dan 16 titik tetangga. LBP sangat sensitif terhadap pola tekstur lokal yang membantu membedakan kondisi paru normal dan TBC.</a:t>
            </a:r>
          </a:p>
          <a:p>
            <a:r>
              <a:rPr lang="en-US"/>
              <a:t/>
            </a:r>
          </a:p>
          <a:p>
            <a:r>
              <a:rPr lang="en-US"/>
              <a:t>Selanjutnya, HOG atau Histogram of Oriented Gradients.</a:t>
            </a:r>
          </a:p>
          <a:p>
            <a:r>
              <a:rPr lang="en-US"/>
              <a:t>HOG digunakan untuk mengekstraksi informasi bentuk dan tepi, yang sangat penting dalam mendeteksi pola kontur pada area paru. Kami menggunakan 9 orientasi, sehingga 180 derajat dibagi menjadi sembilan arah gradient. Citra dibagi ke dalam grid 16×16, kemudian dilakukan normalisasi blok 2×2 untuk membuat fitur lebih robust terhadap perubahan iluminasi.</a:t>
            </a:r>
          </a:p>
          <a:p>
            <a:r>
              <a:rPr lang="en-US"/>
              <a:t/>
            </a:r>
          </a:p>
          <a:p>
            <a:r>
              <a:rPr lang="en-US"/>
              <a:t>Terakhir, kami menggunakan Sobel, yang merupakan operator deteksi tepi.</a:t>
            </a:r>
          </a:p>
          <a:p>
            <a:r>
              <a:rPr lang="en-US"/>
              <a:t>Sobel X digunakan untuk mendeteksi tepi vertikal, sedangkan Sobel Y untuk mendeteksi tepi horizontal. Kedua operator ini bekerja menggunakan window 3×3 untuk memindai perubahan intensitas. Nilai magnitudenya dihitung menggunakan rumus Pythagoras, sehingga piksel terang menandakan tepi yang tajam, sedangkan area gelap menunjukkan bagian yang lebih datar.</a:t>
            </a:r>
          </a:p>
          <a:p>
            <a:r>
              <a:rPr lang="en-US"/>
              <a:t/>
            </a:r>
          </a:p>
          <a:p>
            <a:r>
              <a:rPr lang="en-US"/>
              <a:t>Ketiga metode ini saling melengkapi—LBP menangkap tekstur, HOG mengekstraksi bentuk, dan Sobel mendeteksi tepi—sehingga fitur yang dihasilkan lebih kaya dan informatif untuk proses klasifikasi SVM.”</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“Pada tahap klasifikasi, data dibagi menjadi 80% data training dan 20% data testing.</a:t>
            </a:r>
          </a:p>
          <a:p>
            <a:r>
              <a:rPr lang="en-US"/>
              <a:t>Sebelum masuk ke model, seluruh fitur dinormalisasi menggunakan Min–Max Scaler, agar semua nilai berada pada rentang 0 sampai 1. Normalisasi ini penting karena algoritma SVM sangat sensitif terhadap skala fitur.</a:t>
            </a:r>
          </a:p>
          <a:p>
            <a:r>
              <a:rPr lang="en-US"/>
              <a:t/>
            </a:r>
          </a:p>
          <a:p>
            <a:r>
              <a:rPr lang="en-US"/>
              <a:t>Setelah itu, dilakukan PCA untuk mereduksi dimensi fitur. Pada penelitian ini, n-components diatur sebesar 0.5, artinya PCA mempertahankan 50% variansi data. Tujuannya adalah mengurangi redundansi fitur dan mencegah overfitting.</a:t>
            </a:r>
          </a:p>
          <a:p>
            <a:r>
              <a:rPr lang="en-US"/>
              <a:t/>
            </a:r>
          </a:p>
          <a:p>
            <a:r>
              <a:rPr lang="en-US"/>
              <a:t>Terakhir, proses klasifikasi dilakukan menggunakan Support Vector Machine, dengan dua kelas output: Normal dan TBC.</a:t>
            </a:r>
          </a:p>
          <a:p>
            <a:r>
              <a:rPr lang="en-US"/>
              <a:t>Model ini dipilih karena SVM bekerja sangat baik pada data berdimensi tinggi seperti fitur hasil ekstraksi, dan menghasilkan margin pemisah yang optimal.”</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2.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“Pada tahap klasifikasi, data dibagi menjadi 80% data training dan 20% data testing.</a:t>
            </a:r>
          </a:p>
          <a:p>
            <a:r>
              <a:rPr lang="en-US"/>
              <a:t>Sebelum masuk ke model, seluruh fitur dinormalisasi menggunakan Min–Max Scaler, agar semua nilai berada pada rentang 0 sampai 1. Normalisasi ini penting karena algoritma SVM sangat sensitif terhadap skala fitur.</a:t>
            </a:r>
          </a:p>
          <a:p>
            <a:r>
              <a:rPr lang="en-US"/>
              <a:t/>
            </a:r>
          </a:p>
          <a:p>
            <a:r>
              <a:rPr lang="en-US"/>
              <a:t>Setelah itu, dilakukan PCA untuk mereduksi dimensi fitur. Pada penelitian ini, n-components diatur sebesar 0.5, artinya PCA mempertahankan 50% variansi data. Tujuannya adalah mengurangi redundansi fitur dan mencegah overfitting.</a:t>
            </a:r>
          </a:p>
          <a:p>
            <a:r>
              <a:rPr lang="en-US"/>
              <a:t/>
            </a:r>
          </a:p>
          <a:p>
            <a:r>
              <a:rPr lang="en-US"/>
              <a:t>Terakhir, proses klasifikasi dilakukan menggunakan Support Vector Machine, dengan dua kelas output: Normal dan TBC.</a:t>
            </a:r>
          </a:p>
          <a:p>
            <a:r>
              <a:rPr lang="en-US"/>
              <a:t>Model ini dipilih karena SVM bekerja sangat baik pada data berdimensi tinggi seperti fitur hasil ekstraksi, dan menghasilkan margin pemisah yang optimal.”</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3.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“Berikut adalah hasil kinerja model SVM yang kami gunakan untuk melakukan klasifikasi citra X-ray antara kelas Normal dan TBC.</a:t>
            </a:r>
          </a:p>
          <a:p>
            <a:r>
              <a:rPr lang="en-US"/>
              <a:t/>
            </a:r>
          </a:p>
          <a:p>
            <a:r>
              <a:rPr lang="en-US"/>
              <a:t>Secara keseluruhan, model menghasilkan akurasi 77%, artinya sekitar 77% dari seluruh data berhasil diklasifikasikan dengan benar.</a:t>
            </a:r>
          </a:p>
          <a:p>
            <a:r>
              <a:rPr lang="en-US"/>
              <a:t/>
            </a:r>
          </a:p>
          <a:p>
            <a:r>
              <a:rPr lang="en-US"/>
              <a:t>Untuk kelas Normal, model memiliki presisi sebesar 79%, yang berarti sebagian besar prediksi ‘Normal’ memang benar Normal.</a:t>
            </a:r>
          </a:p>
          <a:p>
            <a:r>
              <a:rPr lang="en-US"/>
              <a:t>Namun recall-nya 74%, menunjukkan beberapa citra Normal masih salah terklasifikasi sebagai TBC.</a:t>
            </a:r>
          </a:p>
          <a:p>
            <a:r>
              <a:rPr lang="en-US"/>
              <a:t/>
            </a:r>
          </a:p>
          <a:p>
            <a:r>
              <a:rPr lang="en-US"/>
              <a:t>Sebaliknya, untuk kelas TBC, recall-nya lebih tinggi yaitu 80%, yang berarti model cukup baik dalam mendeteksi kasus TBC. Presisinya berada di angka 74%, menunjukkan adanya sebagian prediksi TBC yang sebenarnya adalah Normal.</a:t>
            </a:r>
          </a:p>
          <a:p>
            <a:r>
              <a:rPr lang="en-US"/>
              <a:t/>
            </a:r>
          </a:p>
          <a:p>
            <a:r>
              <a:rPr lang="en-US"/>
              <a:t>Nilai F1-score berada di kisaran 76–77% pada kedua kelas, yang menandakan performa yang seimbang antara presisi dan recall.</a:t>
            </a:r>
          </a:p>
          <a:p>
            <a:r>
              <a:rPr lang="en-US"/>
              <a:t/>
            </a:r>
          </a:p>
          <a:p>
            <a:r>
              <a:rPr lang="en-US"/>
              <a:t>Selain itu, proses segmentasi menghasilkan nilai IoU sebesar 75.5%, yang menunjukkan bahwa mask hasil segmentasi cukup akurat dan mendekati ground truth.</a:t>
            </a:r>
          </a:p>
          <a:p>
            <a:r>
              <a:rPr lang="en-US"/>
              <a:t/>
            </a:r>
          </a:p>
          <a:p>
            <a:r>
              <a:rPr lang="en-US"/>
              <a:t>Secara keseluruhan, model ini sudah dapat melakukan klasifikasi TBC dengan cukup baik, namun masih ada ruang untuk perbaikan terutama dalam meningkatkan akurasi dan keseimbangan prediksi antar kelas.”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4.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5.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6.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Tuberkulosis: Tantangan dan Solusi Diagnostik</a:t>
            </a:r>
          </a:p>
          <a:p>
            <a:r>
              <a:rPr lang="en-US"/>
              <a:t/>
            </a:r>
          </a:p>
          <a:p>
            <a:r>
              <a:rPr lang="en-US"/>
              <a:t>Tuberkulosis (TBC) tetap menjadi salah satu penyakit menular paling berbahaya di dunia. Sebelum pandemi COVID-19, WHO mencatat TBC sebagai penyebab utama kematian akibat infeksi, dengan sekitar 10 juta kasus baru dan 1,5 juta kematian setiap tahunnya. </a:t>
            </a:r>
          </a:p>
          <a:p>
            <a:r>
              <a:rPr lang="en-US"/>
              <a:t/>
            </a:r>
          </a:p>
          <a:p>
            <a:r>
              <a:rPr lang="en-US"/>
              <a:t> Pentingnya Deteksi Dini</a:t>
            </a:r>
          </a:p>
          <a:p>
            <a:r>
              <a:rPr lang="en-US"/>
              <a:t/>
            </a:r>
          </a:p>
          <a:p>
            <a:r>
              <a:rPr lang="en-US"/>
              <a:t>Deteksi dini sangat penting, dan pemeriksaan rontgen dada memainkan peran yang krusial karena cepat dan relatif terjangkau. Namun, interpretasi citra rontgen sangat bergantung pada keahlian radiolog, yang dapat menyebabkan variasi dan inkonsistensi dalam diagnosis. </a:t>
            </a:r>
          </a:p>
          <a:p>
            <a:r>
              <a:rPr lang="en-US"/>
              <a:t/>
            </a:r>
          </a:p>
          <a:p>
            <a:r>
              <a:rPr lang="en-US"/>
              <a:t>Kualitas citra rontgen yang rendah juga meningkatkan kemungkinan terjadinya kesalahan diagnosis. Untuk mengatasi tantangan ini, pengolahan citra digital menawarkan solusi alternatif dengan otomasi analisis citra rontgen, yang dapat meningkatkan akurasi diagnosis tanpa memerlukan dataset besar dan komputasi tinggi seperti yang diperlukan dalam deep learning.</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3.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4.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5.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"Penelitian dimulai dari proses pengumpulan data, yaitu dataset X-ray yang sudah memiliki label dan ground truth.</a:t>
            </a:r>
          </a:p>
          <a:p>
            <a:r>
              <a:rPr lang="en-US"/>
              <a:t>Setelah data terkumpul, langkah berikutnya adalah preprocessing, yang meliputi resizing, Gaussian filter, dan CLAHE untuk memperjelas struktur paru.</a:t>
            </a:r>
          </a:p>
          <a:p>
            <a:r>
              <a:rPr lang="en-US"/>
              <a:t/>
            </a:r>
          </a:p>
          <a:p>
            <a:r>
              <a:rPr lang="en-US"/>
              <a:t>Tahap selanjutnya adalah segmentasi, di mana area paru-paru dipisahkan dari background menggunakan rangkaian metode Otsu thresholding, flood fill, dan morphological closing.</a:t>
            </a:r>
          </a:p>
          <a:p>
            <a:r>
              <a:rPr lang="en-US"/>
              <a:t>Hasil segmentasi ini kemudian masuk ke tahap berikutnya, yaitu ekstraksi fitur, yang menggunakan metode GLCM, HOG, dan LBP untuk menangkap karakteristik tekstur dan bentuk paru.</a:t>
            </a:r>
          </a:p>
          <a:p>
            <a:r>
              <a:rPr lang="en-US"/>
              <a:t/>
            </a:r>
          </a:p>
          <a:p>
            <a:r>
              <a:rPr lang="en-US"/>
              <a:t>Fitur yang sudah diekstrak kemudian diringkas melalui reduksi dimensi PCA untuk mengurangi redundansi dan meningkatkan stabilitas model.</a:t>
            </a:r>
          </a:p>
          <a:p>
            <a:r>
              <a:rPr lang="en-US"/>
              <a:t>Setelah itu, data digunakan untuk melatih model klasifikasi menggunakan algoritma SVM.</a:t>
            </a:r>
          </a:p>
          <a:p>
            <a:r>
              <a:rPr lang="en-US"/>
              <a:t/>
            </a:r>
          </a:p>
          <a:p>
            <a:r>
              <a:rPr lang="en-US"/>
              <a:t>Tahap terakhir adalah evaluasi, di mana performa segmentasi dinilai menggunakan IoU, dan performa klasifikasi dinilai menggunakan akurasi, precision, recall, dan F1-score.</a:t>
            </a:r>
          </a:p>
          <a:p>
            <a:r>
              <a:rPr lang="en-US"/>
              <a:t>Output dari seluruh proses ini adalah model klasifikasi dan segmentasi yang telah dievaluasi.</a:t>
            </a:r>
          </a:p>
          <a:p>
            <a:r>
              <a:rPr lang="en-US"/>
              <a:t/>
            </a:r>
          </a:p>
          <a:p>
            <a:r>
              <a:rPr lang="en-US"/>
              <a:t>Dengan alur ini, penelitian dilakukan secara sistematis mulai dari tahap awal hingga menghasilkan model akhir.”</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6.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“Pada penelitian ini, kami menggunakan dataset citra X-ray dari dua sumber besar, yaitu Montgomery dari USA dan Shenzhen dari China, yang kami akses melalui Kaggle. Total dataset berjumlah 704 citra, terdiri dari 359 citra normal dan 345 citra dengan indikasi TBC.</a:t>
            </a:r>
          </a:p>
          <a:p>
            <a:r>
              <a:rPr lang="en-US"/>
              <a:t/>
            </a:r>
          </a:p>
          <a:p>
            <a:r>
              <a:rPr lang="en-US"/>
              <a:t>Setiap citra sudah disertai ground truth segmentasi paru-paru, sehingga sangat membantu dalam proses evaluasi segmentasi.</a:t>
            </a:r>
          </a:p>
          <a:p>
            <a:r>
              <a:rPr lang="en-US"/>
              <a:t/>
            </a:r>
          </a:p>
          <a:p>
            <a:r>
              <a:rPr lang="en-US"/>
              <a:t>Pada gambar di atas, area paru-paru yang menjadi fokus analisis ditandai dengan kotak merah. Di bawahnya ditampilkan contoh mask ground truth untuk kelas normal dan TBC. Mask ini nantinya digunakan sebagai acuan dalam menghitung nilai IoU dan menilai kualitas segmentasi yang dihasilkan oleh metode kami.”</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7.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Gaussian filter digunakan pada penelitian ini untuk mereduksi noise berfrekuensi tinggi pada citra X-ray sehingga menghasilkan gambar yang lebih halus sebelum dilakukan segmentasi. Dengan berkurangnya noise, proses thresholding (Otsu) menjadi lebih stabil dan akurat karena histogram intensitas citra menjadi lebih bersih. Selain itu, Gaussian filter membantu memperjelas struktur paru dan mencegah kesalahan segmentasi akibat piksel-piksel acak atau artefak pada citra X-ray.</a:t>
            </a:r>
          </a:p>
          <a:p>
            <a:r>
              <a:rPr lang="en-US"/>
              <a:t/>
            </a:r>
          </a:p>
          <a:p>
            <a:r>
              <a:rPr lang="en-US"/>
              <a:t/>
            </a:r>
          </a:p>
          <a:p>
            <a:r>
              <a:rPr lang="en-US"/>
              <a:t>CLAHE digunakan untuk meningkatkan kontras lokal pada citra X-ray, sehingga struktur paru menjadi lebih jelas terlihat. Berbeda dengan histogram equalization biasa, CLAHE membagi citra menjadi beberapa tile kecil dan membatasi amplifikasi kontras (clip limit), sehingga peningkatan kontras terjadi secara terkontrol tanpa menimbulkan noise berlebih.</a:t>
            </a:r>
          </a:p>
          <a:p>
            <a:r>
              <a:rPr lang="en-US"/>
              <a:t/>
            </a:r>
          </a:p>
          <a:p>
            <a:r>
              <a:rPr lang="en-US"/>
              <a:t>Dalam penelitian ini, CLAHE sangat penting untuk memperjelas area paru sebelum segmentasi, sehingga Otsu thresholding mampu membedakan daerah paru dari tubuh secara lebih akurat. CLAHE juga membantu menyorot perbedaan tekstur dan kecerahan yang kemudian berguna pada proses ekstraksi fitur (GLCM, HOG, LBP)</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8.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“Pada tahap segmentasi, kami menggunakan pendekatan bertahap agar dapat memperoleh mask paru-paru yang bersih.</a:t>
            </a:r>
          </a:p>
          <a:p>
            <a:r>
              <a:rPr lang="en-US"/>
              <a:t/>
            </a:r>
          </a:p>
          <a:p>
            <a:r>
              <a:rPr lang="en-US"/>
              <a:t>Pertama, kami menerapkan Otsu Thresholding untuk memisahkan area gelap paru-paru dari area tubuh. Namun, hasil awal ini masih memunculkan banyak bagian yang tidak diinginkan seperti tulang dan jaringan lain.</a:t>
            </a:r>
          </a:p>
          <a:p>
            <a:r>
              <a:rPr lang="en-US"/>
              <a:t/>
            </a:r>
          </a:p>
          <a:p>
            <a:r>
              <a:rPr lang="en-US"/>
              <a:t>Kemudian, kami lakukan Flood Fill untuk menghilangkan area background di luar tubuh yang masih ikut tersegmentasi. Metode ini bekerja dengan mengisi bagian luar tubuh sehingga fokus hanya tertinggal pada area paru.</a:t>
            </a:r>
          </a:p>
          <a:p>
            <a:r>
              <a:rPr lang="en-US"/>
              <a:t/>
            </a:r>
          </a:p>
          <a:p>
            <a:r>
              <a:rPr lang="en-US"/>
              <a:t>Tahap terakhir adalah Morphological Closing, yaitu dilasi diikuti erosi, yang berfungsi menutup lubang-lubang kecil dan menyatukan bagian paru-paru yang masih terpisah.</a:t>
            </a:r>
          </a:p>
          <a:p>
            <a:r>
              <a:rPr lang="en-US"/>
              <a:t/>
            </a:r>
          </a:p>
          <a:p>
            <a:r>
              <a:rPr lang="en-US"/>
              <a:t>Setelah semua tahap selesai, kita mendapatkan final mask yang jauh lebih bersih dan mendekati ground truth, sehingga siap digunakan untuk ekstraksi fitur.”</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9.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“Selanjutnya masuk ke tahap feature extraction, khususnya menggunakan metode GLCM atau Gray Level Co-occurrence Matrix.</a:t>
            </a:r>
          </a:p>
          <a:p>
            <a:r>
              <a:rPr lang="en-US"/>
              <a:t/>
            </a:r>
          </a:p>
          <a:p>
            <a:r>
              <a:rPr lang="en-US"/>
              <a:t>GLCM digunakan untuk menangkap hubungan statistik antar piksel, terutama bagaimana pola intensitas muncul berdampingan di dalam citra. Dari matriks ini, kita dapat menghitung berbagai fitur tekstur penting seperti contrast, dissimilarity, homogeneity, energy, correlation, dan ASM.</a:t>
            </a:r>
          </a:p>
          <a:p>
            <a:r>
              <a:rPr lang="en-US"/>
              <a:t/>
            </a:r>
          </a:p>
          <a:p>
            <a:r>
              <a:rPr lang="en-US"/>
              <a:t>Dalam penelitian ini, GLCM dihitung dari beberapa arah orientasi, yaitu 0°, 45°, 90°, 135°, 225°, 270°, dan 315°. Penggunaan banyak sudut ini membuat informasi tekstur paru-paru menjadi lebih lengkap dan stabil, sehingga model klasifikasi nantinya bisa mengenali pola TBC dan normal dengan lebih akurat.”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1.png" Type="http://schemas.openxmlformats.org/officeDocument/2006/relationships/image"/><Relationship Id="rId4" Target="../media/image2.sv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0.xml" Type="http://schemas.openxmlformats.org/officeDocument/2006/relationships/notesSlide"/><Relationship Id="rId3" Target="../media/image12.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1.xml" Type="http://schemas.openxmlformats.org/officeDocument/2006/relationships/notesSlide"/><Relationship Id="rId3" Target="../media/image12.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2.xml" Type="http://schemas.openxmlformats.org/officeDocument/2006/relationships/notesSlide"/><Relationship Id="rId3" Target="../media/image12.png" Type="http://schemas.openxmlformats.org/officeDocument/2006/relationships/image"/><Relationship Id="rId4" Target="../media/image51.png" Type="http://schemas.openxmlformats.org/officeDocument/2006/relationships/image"/><Relationship Id="rId5" Target="../media/image52.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3.xml" Type="http://schemas.openxmlformats.org/officeDocument/2006/relationships/notesSlide"/><Relationship Id="rId3" Target="../media/image5.png" Type="http://schemas.openxmlformats.org/officeDocument/2006/relationships/image"/><Relationship Id="rId4" Target="../media/image53.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1.png" Type="http://schemas.openxmlformats.org/officeDocument/2006/relationships/image"/><Relationship Id="rId11" Target="../media/image22.svg" Type="http://schemas.openxmlformats.org/officeDocument/2006/relationships/image"/><Relationship Id="rId12" Target="../media/image56.png" Type="http://schemas.openxmlformats.org/officeDocument/2006/relationships/image"/><Relationship Id="rId13" Target="../media/image57.svg" Type="http://schemas.openxmlformats.org/officeDocument/2006/relationships/image"/><Relationship Id="rId14" Target="../media/image29.png" Type="http://schemas.openxmlformats.org/officeDocument/2006/relationships/image"/><Relationship Id="rId15" Target="../media/image30.svg" Type="http://schemas.openxmlformats.org/officeDocument/2006/relationships/image"/><Relationship Id="rId16" Target="../media/image23.png" Type="http://schemas.openxmlformats.org/officeDocument/2006/relationships/image"/><Relationship Id="rId17" Target="../media/image24.svg" Type="http://schemas.openxmlformats.org/officeDocument/2006/relationships/image"/><Relationship Id="rId18" Target="../media/image58.png" Type="http://schemas.openxmlformats.org/officeDocument/2006/relationships/image"/><Relationship Id="rId19" Target="../media/image59.svg" Type="http://schemas.openxmlformats.org/officeDocument/2006/relationships/image"/><Relationship Id="rId2" Target="../notesSlides/notesSlide14.xml" Type="http://schemas.openxmlformats.org/officeDocument/2006/relationships/notesSlide"/><Relationship Id="rId20" Target="../media/image60.png" Type="http://schemas.openxmlformats.org/officeDocument/2006/relationships/image"/><Relationship Id="rId21" Target="../media/image61.svg" Type="http://schemas.openxmlformats.org/officeDocument/2006/relationships/image"/><Relationship Id="rId22" Target="../media/image62.png" Type="http://schemas.openxmlformats.org/officeDocument/2006/relationships/image"/><Relationship Id="rId23" Target="../media/image63.svg" Type="http://schemas.openxmlformats.org/officeDocument/2006/relationships/image"/><Relationship Id="rId24" Target="../media/image64.png" Type="http://schemas.openxmlformats.org/officeDocument/2006/relationships/image"/><Relationship Id="rId25" Target="../media/image65.svg" Type="http://schemas.openxmlformats.org/officeDocument/2006/relationships/image"/><Relationship Id="rId26" Target="../media/image66.png" Type="http://schemas.openxmlformats.org/officeDocument/2006/relationships/image"/><Relationship Id="rId27" Target="../media/image67.svg" Type="http://schemas.openxmlformats.org/officeDocument/2006/relationships/image"/><Relationship Id="rId28" Target="../media/image68.png" Type="http://schemas.openxmlformats.org/officeDocument/2006/relationships/image"/><Relationship Id="rId29" Target="../media/image69.svg" Type="http://schemas.openxmlformats.org/officeDocument/2006/relationships/image"/><Relationship Id="rId3" Target="../media/image12.png" Type="http://schemas.openxmlformats.org/officeDocument/2006/relationships/image"/><Relationship Id="rId30" Target="../media/image70.png" Type="http://schemas.openxmlformats.org/officeDocument/2006/relationships/image"/><Relationship Id="rId31" Target="../media/image71.svg" Type="http://schemas.openxmlformats.org/officeDocument/2006/relationships/image"/><Relationship Id="rId4" Target="../media/image25.png" Type="http://schemas.openxmlformats.org/officeDocument/2006/relationships/image"/><Relationship Id="rId5" Target="../media/image26.svg" Type="http://schemas.openxmlformats.org/officeDocument/2006/relationships/image"/><Relationship Id="rId6" Target="../media/image27.png" Type="http://schemas.openxmlformats.org/officeDocument/2006/relationships/image"/><Relationship Id="rId7" Target="../media/image28.svg" Type="http://schemas.openxmlformats.org/officeDocument/2006/relationships/image"/><Relationship Id="rId8" Target="../media/image54.png" Type="http://schemas.openxmlformats.org/officeDocument/2006/relationships/image"/><Relationship Id="rId9" Target="../media/image55.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6.png" Type="http://schemas.openxmlformats.org/officeDocument/2006/relationships/image"/><Relationship Id="rId11" Target="../media/image77.svg" Type="http://schemas.openxmlformats.org/officeDocument/2006/relationships/image"/><Relationship Id="rId12" Target="../media/image78.png" Type="http://schemas.openxmlformats.org/officeDocument/2006/relationships/image"/><Relationship Id="rId13" Target="../media/image79.svg" Type="http://schemas.openxmlformats.org/officeDocument/2006/relationships/image"/><Relationship Id="rId2" Target="../notesSlides/notesSlide15.xml" Type="http://schemas.openxmlformats.org/officeDocument/2006/relationships/notesSlide"/><Relationship Id="rId3" Target="../media/image5.png" Type="http://schemas.openxmlformats.org/officeDocument/2006/relationships/image"/><Relationship Id="rId4" Target="../media/image72.png" Type="http://schemas.openxmlformats.org/officeDocument/2006/relationships/image"/><Relationship Id="rId5" Target="../media/image73.svg" Type="http://schemas.openxmlformats.org/officeDocument/2006/relationships/image"/><Relationship Id="rId6" Target="../media/image8.png" Type="http://schemas.openxmlformats.org/officeDocument/2006/relationships/image"/><Relationship Id="rId7" Target="../media/image9.svg" Type="http://schemas.openxmlformats.org/officeDocument/2006/relationships/image"/><Relationship Id="rId8" Target="../media/image74.png" Type="http://schemas.openxmlformats.org/officeDocument/2006/relationships/image"/><Relationship Id="rId9" Target="../media/image75.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6.xml" Type="http://schemas.openxmlformats.org/officeDocument/2006/relationships/notesSlide"/><Relationship Id="rId3" Target="../media/image80.png" Type="http://schemas.openxmlformats.org/officeDocument/2006/relationships/image"/><Relationship Id="rId4" Target="../media/image81.svg" Type="http://schemas.openxmlformats.org/officeDocument/2006/relationships/image"/><Relationship Id="rId5" Target="../media/image82.png" Type="http://schemas.openxmlformats.org/officeDocument/2006/relationships/image"/><Relationship Id="rId6" Target="../media/image83.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 Id="rId3" Target="../media/image5.pn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 Id="rId6" Target="../media/image8.png" Type="http://schemas.openxmlformats.org/officeDocument/2006/relationships/image"/><Relationship Id="rId7" Target="../media/image9.svg" Type="http://schemas.openxmlformats.org/officeDocument/2006/relationships/image"/><Relationship Id="rId8" Target="../media/image10.png" Type="http://schemas.openxmlformats.org/officeDocument/2006/relationships/image"/><Relationship Id="rId9" Target="../media/image11.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9.png" Type="http://schemas.openxmlformats.org/officeDocument/2006/relationships/image"/><Relationship Id="rId11" Target="../media/image20.svg" Type="http://schemas.openxmlformats.org/officeDocument/2006/relationships/image"/><Relationship Id="rId2" Target="../notesSlides/notesSlide3.xml" Type="http://schemas.openxmlformats.org/officeDocument/2006/relationships/notesSlide"/><Relationship Id="rId3" Target="../media/image12.png" Type="http://schemas.openxmlformats.org/officeDocument/2006/relationships/image"/><Relationship Id="rId4" Target="../media/image13.png" Type="http://schemas.openxmlformats.org/officeDocument/2006/relationships/image"/><Relationship Id="rId5" Target="../media/image14.svg" Type="http://schemas.openxmlformats.org/officeDocument/2006/relationships/image"/><Relationship Id="rId6" Target="../media/image15.png" Type="http://schemas.openxmlformats.org/officeDocument/2006/relationships/image"/><Relationship Id="rId7" Target="../media/image16.svg" Type="http://schemas.openxmlformats.org/officeDocument/2006/relationships/image"/><Relationship Id="rId8" Target="../media/image17.png" Type="http://schemas.openxmlformats.org/officeDocument/2006/relationships/image"/><Relationship Id="rId9" Target="../media/image18.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7.png" Type="http://schemas.openxmlformats.org/officeDocument/2006/relationships/image"/><Relationship Id="rId11" Target="../media/image28.svg" Type="http://schemas.openxmlformats.org/officeDocument/2006/relationships/image"/><Relationship Id="rId12" Target="../media/image29.png" Type="http://schemas.openxmlformats.org/officeDocument/2006/relationships/image"/><Relationship Id="rId13" Target="../media/image30.svg" Type="http://schemas.openxmlformats.org/officeDocument/2006/relationships/image"/><Relationship Id="rId14" Target="../media/image31.png" Type="http://schemas.openxmlformats.org/officeDocument/2006/relationships/image"/><Relationship Id="rId15" Target="../media/image32.svg" Type="http://schemas.openxmlformats.org/officeDocument/2006/relationships/image"/><Relationship Id="rId16" Target="../media/image33.png" Type="http://schemas.openxmlformats.org/officeDocument/2006/relationships/image"/><Relationship Id="rId17" Target="../media/image34.svg" Type="http://schemas.openxmlformats.org/officeDocument/2006/relationships/image"/><Relationship Id="rId2" Target="../notesSlides/notesSlide4.xml" Type="http://schemas.openxmlformats.org/officeDocument/2006/relationships/notesSlide"/><Relationship Id="rId3" Target="../media/image12.png" Type="http://schemas.openxmlformats.org/officeDocument/2006/relationships/image"/><Relationship Id="rId4" Target="../media/image21.png" Type="http://schemas.openxmlformats.org/officeDocument/2006/relationships/image"/><Relationship Id="rId5" Target="../media/image22.svg" Type="http://schemas.openxmlformats.org/officeDocument/2006/relationships/image"/><Relationship Id="rId6" Target="../media/image23.png" Type="http://schemas.openxmlformats.org/officeDocument/2006/relationships/image"/><Relationship Id="rId7" Target="../media/image24.svg" Type="http://schemas.openxmlformats.org/officeDocument/2006/relationships/image"/><Relationship Id="rId8" Target="../media/image25.png" Type="http://schemas.openxmlformats.org/officeDocument/2006/relationships/image"/><Relationship Id="rId9" Target="../media/image26.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5.xml" Type="http://schemas.openxmlformats.org/officeDocument/2006/relationships/notesSlide"/><Relationship Id="rId3" Target="../media/image5.png" Type="http://schemas.openxmlformats.org/officeDocument/2006/relationships/image"/><Relationship Id="rId4" Target="../media/image35.png" Type="http://schemas.openxmlformats.org/officeDocument/2006/relationships/image"/><Relationship Id="rId5" Target="../media/image36.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3.png" Type="http://schemas.openxmlformats.org/officeDocument/2006/relationships/image"/><Relationship Id="rId2" Target="../notesSlides/notesSlide6.xml" Type="http://schemas.openxmlformats.org/officeDocument/2006/relationships/notesSlide"/><Relationship Id="rId3" Target="../media/image12.png" Type="http://schemas.openxmlformats.org/officeDocument/2006/relationships/image"/><Relationship Id="rId4" Target="../media/image37.png" Type="http://schemas.openxmlformats.org/officeDocument/2006/relationships/image"/><Relationship Id="rId5" Target="../media/image38.jpeg" Type="http://schemas.openxmlformats.org/officeDocument/2006/relationships/image"/><Relationship Id="rId6" Target="../media/image39.png" Type="http://schemas.openxmlformats.org/officeDocument/2006/relationships/image"/><Relationship Id="rId7" Target="../media/image40.png" Type="http://schemas.openxmlformats.org/officeDocument/2006/relationships/image"/><Relationship Id="rId8" Target="../media/image41.png" Type="http://schemas.openxmlformats.org/officeDocument/2006/relationships/image"/><Relationship Id="rId9" Target="../media/image42.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7.xml" Type="http://schemas.openxmlformats.org/officeDocument/2006/relationships/notesSlide"/><Relationship Id="rId3" Target="../media/image12.png" Type="http://schemas.openxmlformats.org/officeDocument/2006/relationships/image"/><Relationship Id="rId4" Target="../media/image38.jpeg" Type="http://schemas.openxmlformats.org/officeDocument/2006/relationships/image"/><Relationship Id="rId5" Target="../media/image44.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8.xml" Type="http://schemas.openxmlformats.org/officeDocument/2006/relationships/notesSlide"/><Relationship Id="rId3" Target="../media/image12.png" Type="http://schemas.openxmlformats.org/officeDocument/2006/relationships/image"/><Relationship Id="rId4" Target="../media/image45.png" Type="http://schemas.openxmlformats.org/officeDocument/2006/relationships/image"/><Relationship Id="rId5" Target="../media/image46.png" Type="http://schemas.openxmlformats.org/officeDocument/2006/relationships/image"/><Relationship Id="rId6" Target="../media/image47.png" Type="http://schemas.openxmlformats.org/officeDocument/2006/relationships/image"/><Relationship Id="rId7" Target="../media/image48.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9.xml" Type="http://schemas.openxmlformats.org/officeDocument/2006/relationships/notesSlide"/><Relationship Id="rId3" Target="../media/image12.png" Type="http://schemas.openxmlformats.org/officeDocument/2006/relationships/image"/><Relationship Id="rId4" Target="../media/image49.png" Type="http://schemas.openxmlformats.org/officeDocument/2006/relationships/image"/><Relationship Id="rId5" Target="../media/image50.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5706901" y="9191034"/>
            <a:ext cx="1748820" cy="407710"/>
          </a:xfrm>
          <a:prstGeom prst="rect">
            <a:avLst/>
          </a:prstGeom>
        </p:spPr>
        <p:txBody>
          <a:bodyPr anchor="t" rtlCol="false" tIns="0" lIns="0" bIns="0" rIns="0">
            <a:spAutoFit/>
          </a:bodyPr>
          <a:lstStyle/>
          <a:p>
            <a:pPr algn="l">
              <a:lnSpc>
                <a:spcPts val="2700"/>
              </a:lnSpc>
            </a:pPr>
            <a:r>
              <a:rPr lang="en-US" sz="2250">
                <a:solidFill>
                  <a:srgbClr val="0E426B"/>
                </a:solidFill>
                <a:latin typeface="Arial"/>
                <a:ea typeface="Arial"/>
                <a:cs typeface="Arial"/>
                <a:sym typeface="Arial"/>
              </a:rPr>
              <a:t>ugm.ac.id</a:t>
            </a:r>
          </a:p>
        </p:txBody>
      </p:sp>
      <p:grpSp>
        <p:nvGrpSpPr>
          <p:cNvPr name="Group 3" id="3"/>
          <p:cNvGrpSpPr/>
          <p:nvPr/>
        </p:nvGrpSpPr>
        <p:grpSpPr>
          <a:xfrm rot="0">
            <a:off x="18029873" y="2508408"/>
            <a:ext cx="266889" cy="7834788"/>
            <a:chOff x="0" y="0"/>
            <a:chExt cx="355852" cy="10446384"/>
          </a:xfrm>
        </p:grpSpPr>
        <p:sp>
          <p:nvSpPr>
            <p:cNvPr name="Freeform 4" id="4"/>
            <p:cNvSpPr/>
            <p:nvPr/>
          </p:nvSpPr>
          <p:spPr>
            <a:xfrm flipH="false" flipV="false" rot="0">
              <a:off x="0" y="0"/>
              <a:ext cx="355854" cy="10446385"/>
            </a:xfrm>
            <a:custGeom>
              <a:avLst/>
              <a:gdLst/>
              <a:ahLst/>
              <a:cxnLst/>
              <a:rect r="r" b="b" t="t" l="l"/>
              <a:pathLst>
                <a:path h="10446385" w="355854">
                  <a:moveTo>
                    <a:pt x="0" y="0"/>
                  </a:moveTo>
                  <a:lnTo>
                    <a:pt x="355854" y="0"/>
                  </a:lnTo>
                  <a:lnTo>
                    <a:pt x="355854" y="10446385"/>
                  </a:lnTo>
                  <a:lnTo>
                    <a:pt x="0" y="10446385"/>
                  </a:lnTo>
                  <a:close/>
                </a:path>
              </a:pathLst>
            </a:custGeom>
            <a:solidFill>
              <a:srgbClr val="00416B"/>
            </a:solidFill>
            <a:ln w="12700">
              <a:solidFill>
                <a:srgbClr val="000000"/>
              </a:solidFill>
            </a:ln>
          </p:spPr>
        </p:sp>
      </p:grpSp>
      <p:grpSp>
        <p:nvGrpSpPr>
          <p:cNvPr name="Group 5" id="5"/>
          <p:cNvGrpSpPr/>
          <p:nvPr/>
        </p:nvGrpSpPr>
        <p:grpSpPr>
          <a:xfrm rot="0">
            <a:off x="18029873" y="0"/>
            <a:ext cx="266889" cy="2508408"/>
            <a:chOff x="0" y="0"/>
            <a:chExt cx="355852" cy="3344544"/>
          </a:xfrm>
        </p:grpSpPr>
        <p:sp>
          <p:nvSpPr>
            <p:cNvPr name="Freeform 6" id="6"/>
            <p:cNvSpPr/>
            <p:nvPr/>
          </p:nvSpPr>
          <p:spPr>
            <a:xfrm flipH="false" flipV="false" rot="0">
              <a:off x="0" y="0"/>
              <a:ext cx="355854" cy="3344545"/>
            </a:xfrm>
            <a:custGeom>
              <a:avLst/>
              <a:gdLst/>
              <a:ahLst/>
              <a:cxnLst/>
              <a:rect r="r" b="b" t="t" l="l"/>
              <a:pathLst>
                <a:path h="3344545" w="355854">
                  <a:moveTo>
                    <a:pt x="0" y="0"/>
                  </a:moveTo>
                  <a:lnTo>
                    <a:pt x="355854" y="0"/>
                  </a:lnTo>
                  <a:lnTo>
                    <a:pt x="355854" y="3344545"/>
                  </a:lnTo>
                  <a:lnTo>
                    <a:pt x="0" y="3344545"/>
                  </a:lnTo>
                  <a:close/>
                </a:path>
              </a:pathLst>
            </a:custGeom>
            <a:solidFill>
              <a:srgbClr val="FDD402"/>
            </a:solidFill>
            <a:ln w="12700">
              <a:solidFill>
                <a:srgbClr val="000000"/>
              </a:solidFill>
            </a:ln>
          </p:spPr>
        </p:sp>
      </p:grpSp>
      <p:sp>
        <p:nvSpPr>
          <p:cNvPr name="TextBox 7" id="7"/>
          <p:cNvSpPr txBox="true"/>
          <p:nvPr/>
        </p:nvSpPr>
        <p:spPr>
          <a:xfrm rot="0">
            <a:off x="10208784" y="6025685"/>
            <a:ext cx="6701954" cy="1835392"/>
          </a:xfrm>
          <a:prstGeom prst="rect">
            <a:avLst/>
          </a:prstGeom>
        </p:spPr>
        <p:txBody>
          <a:bodyPr anchor="t" rtlCol="false" tIns="0" lIns="0" bIns="0" rIns="0">
            <a:spAutoFit/>
          </a:bodyPr>
          <a:lstStyle/>
          <a:p>
            <a:pPr algn="l">
              <a:lnSpc>
                <a:spcPts val="3742"/>
              </a:lnSpc>
            </a:pPr>
            <a:r>
              <a:rPr lang="en-US" sz="2100">
                <a:solidFill>
                  <a:srgbClr val="01416B"/>
                </a:solidFill>
                <a:latin typeface="Arial"/>
                <a:ea typeface="Arial"/>
                <a:cs typeface="Arial"/>
                <a:sym typeface="Arial"/>
              </a:rPr>
              <a:t>Nyayu Chika Marselina ** (25/568182/PPA/07148)</a:t>
            </a:r>
          </a:p>
          <a:p>
            <a:pPr algn="l">
              <a:lnSpc>
                <a:spcPts val="3742"/>
              </a:lnSpc>
            </a:pPr>
            <a:r>
              <a:rPr lang="en-US" sz="2100">
                <a:solidFill>
                  <a:srgbClr val="01416B"/>
                </a:solidFill>
                <a:latin typeface="Arial"/>
                <a:ea typeface="Arial"/>
                <a:cs typeface="Arial"/>
                <a:sym typeface="Arial"/>
              </a:rPr>
              <a:t>Yullas</a:t>
            </a:r>
            <a:r>
              <a:rPr lang="en-US" sz="2100">
                <a:solidFill>
                  <a:srgbClr val="01416B"/>
                </a:solidFill>
                <a:latin typeface="Arial"/>
                <a:ea typeface="Arial"/>
                <a:cs typeface="Arial"/>
                <a:sym typeface="Arial"/>
              </a:rPr>
              <a:t>e Pratiwi **             (24/550766/PPA/06955) </a:t>
            </a:r>
          </a:p>
          <a:p>
            <a:pPr algn="l">
              <a:lnSpc>
                <a:spcPts val="3742"/>
              </a:lnSpc>
            </a:pPr>
            <a:r>
              <a:rPr lang="en-US" sz="2100">
                <a:solidFill>
                  <a:srgbClr val="01416B"/>
                </a:solidFill>
                <a:latin typeface="Arial"/>
                <a:ea typeface="Arial"/>
                <a:cs typeface="Arial"/>
                <a:sym typeface="Arial"/>
              </a:rPr>
              <a:t>Fawwaz Rif’at Revista **  (25/565782/PPA/07130) </a:t>
            </a:r>
          </a:p>
          <a:p>
            <a:pPr algn="l">
              <a:lnSpc>
                <a:spcPts val="3743"/>
              </a:lnSpc>
            </a:pPr>
            <a:r>
              <a:rPr lang="en-US" sz="2100">
                <a:solidFill>
                  <a:srgbClr val="01416B"/>
                </a:solidFill>
                <a:latin typeface="Arial"/>
                <a:ea typeface="Arial"/>
                <a:cs typeface="Arial"/>
                <a:sym typeface="Arial"/>
              </a:rPr>
              <a:t>Galih Prabasidi  **            (25/563010/PPA/07092) </a:t>
            </a:r>
          </a:p>
        </p:txBody>
      </p:sp>
      <p:grpSp>
        <p:nvGrpSpPr>
          <p:cNvPr name="Group 8" id="8"/>
          <p:cNvGrpSpPr/>
          <p:nvPr/>
        </p:nvGrpSpPr>
        <p:grpSpPr>
          <a:xfrm rot="0">
            <a:off x="10254519" y="5833586"/>
            <a:ext cx="1165764" cy="48387"/>
            <a:chOff x="0" y="0"/>
            <a:chExt cx="1554352" cy="64516"/>
          </a:xfrm>
        </p:grpSpPr>
        <p:sp>
          <p:nvSpPr>
            <p:cNvPr name="Freeform 9" id="9"/>
            <p:cNvSpPr/>
            <p:nvPr/>
          </p:nvSpPr>
          <p:spPr>
            <a:xfrm flipH="false" flipV="false" rot="0">
              <a:off x="0" y="0"/>
              <a:ext cx="1554353" cy="64516"/>
            </a:xfrm>
            <a:custGeom>
              <a:avLst/>
              <a:gdLst/>
              <a:ahLst/>
              <a:cxnLst/>
              <a:rect r="r" b="b" t="t" l="l"/>
              <a:pathLst>
                <a:path h="64516" w="1554353">
                  <a:moveTo>
                    <a:pt x="0" y="0"/>
                  </a:moveTo>
                  <a:lnTo>
                    <a:pt x="1554353" y="0"/>
                  </a:lnTo>
                  <a:lnTo>
                    <a:pt x="1554353" y="64516"/>
                  </a:lnTo>
                  <a:lnTo>
                    <a:pt x="0" y="64516"/>
                  </a:lnTo>
                  <a:close/>
                </a:path>
              </a:pathLst>
            </a:custGeom>
            <a:solidFill>
              <a:srgbClr val="FDD402"/>
            </a:solidFill>
            <a:ln w="12700">
              <a:solidFill>
                <a:srgbClr val="000000"/>
              </a:solidFill>
            </a:ln>
          </p:spPr>
        </p:sp>
      </p:grpSp>
      <p:sp>
        <p:nvSpPr>
          <p:cNvPr name="Freeform 10" id="10"/>
          <p:cNvSpPr/>
          <p:nvPr/>
        </p:nvSpPr>
        <p:spPr>
          <a:xfrm flipH="false" flipV="false" rot="0">
            <a:off x="890301" y="741998"/>
            <a:ext cx="4569714" cy="1291018"/>
          </a:xfrm>
          <a:custGeom>
            <a:avLst/>
            <a:gdLst/>
            <a:ahLst/>
            <a:cxnLst/>
            <a:rect r="r" b="b" t="t" l="l"/>
            <a:pathLst>
              <a:path h="1291018" w="4569714">
                <a:moveTo>
                  <a:pt x="0" y="0"/>
                </a:moveTo>
                <a:lnTo>
                  <a:pt x="4569714" y="0"/>
                </a:lnTo>
                <a:lnTo>
                  <a:pt x="4569714" y="1291018"/>
                </a:lnTo>
                <a:lnTo>
                  <a:pt x="0" y="129101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1" id="11"/>
          <p:cNvSpPr txBox="true"/>
          <p:nvPr/>
        </p:nvSpPr>
        <p:spPr>
          <a:xfrm rot="0">
            <a:off x="10208784" y="2831325"/>
            <a:ext cx="6979402" cy="2735560"/>
          </a:xfrm>
          <a:prstGeom prst="rect">
            <a:avLst/>
          </a:prstGeom>
        </p:spPr>
        <p:txBody>
          <a:bodyPr anchor="t" rtlCol="false" tIns="0" lIns="0" bIns="0" rIns="0">
            <a:spAutoFit/>
          </a:bodyPr>
          <a:lstStyle/>
          <a:p>
            <a:pPr algn="l">
              <a:lnSpc>
                <a:spcPts val="5347"/>
              </a:lnSpc>
            </a:pPr>
            <a:r>
              <a:rPr lang="en-US" sz="4456">
                <a:solidFill>
                  <a:srgbClr val="01416B"/>
                </a:solidFill>
                <a:latin typeface="Arial"/>
                <a:ea typeface="Arial"/>
                <a:cs typeface="Arial"/>
                <a:sym typeface="Arial"/>
              </a:rPr>
              <a:t>K</a:t>
            </a:r>
            <a:r>
              <a:rPr lang="en-US" sz="4456">
                <a:solidFill>
                  <a:srgbClr val="01416B"/>
                </a:solidFill>
                <a:latin typeface="Arial"/>
                <a:ea typeface="Arial"/>
                <a:cs typeface="Arial"/>
                <a:sym typeface="Arial"/>
              </a:rPr>
              <a:t>lasifikasi Penyakit Tuberkulosis pada Citra X-Ray Thorax</a:t>
            </a:r>
          </a:p>
          <a:p>
            <a:pPr algn="l">
              <a:lnSpc>
                <a:spcPts val="5347"/>
              </a:lnSpc>
            </a:pPr>
          </a:p>
        </p:txBody>
      </p:sp>
      <p:sp>
        <p:nvSpPr>
          <p:cNvPr name="TextBox 12" id="12"/>
          <p:cNvSpPr txBox="true"/>
          <p:nvPr/>
        </p:nvSpPr>
        <p:spPr>
          <a:xfrm rot="0">
            <a:off x="833421" y="8660491"/>
            <a:ext cx="4535168" cy="1140421"/>
          </a:xfrm>
          <a:prstGeom prst="rect">
            <a:avLst/>
          </a:prstGeom>
        </p:spPr>
        <p:txBody>
          <a:bodyPr anchor="t" rtlCol="false" tIns="0" lIns="0" bIns="0" rIns="0">
            <a:spAutoFit/>
          </a:bodyPr>
          <a:lstStyle/>
          <a:p>
            <a:pPr algn="l">
              <a:lnSpc>
                <a:spcPts val="3780"/>
              </a:lnSpc>
            </a:pPr>
            <a:r>
              <a:rPr lang="en-US" sz="2100">
                <a:solidFill>
                  <a:srgbClr val="01416B"/>
                </a:solidFill>
                <a:latin typeface="Arial"/>
                <a:ea typeface="Arial"/>
                <a:cs typeface="Arial"/>
                <a:sym typeface="Arial"/>
              </a:rPr>
              <a:t>LOCALLY ROOTED,</a:t>
            </a:r>
          </a:p>
          <a:p>
            <a:pPr algn="l">
              <a:lnSpc>
                <a:spcPts val="3780"/>
              </a:lnSpc>
            </a:pPr>
            <a:r>
              <a:rPr lang="en-US" sz="2100">
                <a:solidFill>
                  <a:srgbClr val="01416B"/>
                </a:solidFill>
                <a:latin typeface="Arial"/>
                <a:ea typeface="Arial"/>
                <a:cs typeface="Arial"/>
                <a:sym typeface="Arial"/>
              </a:rPr>
              <a:t>GLOBALLY RESPECTED</a:t>
            </a:r>
          </a:p>
        </p:txBody>
      </p:sp>
      <p:sp>
        <p:nvSpPr>
          <p:cNvPr name="Freeform 13" id="13"/>
          <p:cNvSpPr/>
          <p:nvPr/>
        </p:nvSpPr>
        <p:spPr>
          <a:xfrm flipH="false" flipV="false" rot="0">
            <a:off x="-12858" y="1789461"/>
            <a:ext cx="9891234" cy="6585108"/>
          </a:xfrm>
          <a:custGeom>
            <a:avLst/>
            <a:gdLst/>
            <a:ahLst/>
            <a:cxnLst/>
            <a:rect r="r" b="b" t="t" l="l"/>
            <a:pathLst>
              <a:path h="6585108" w="9891234">
                <a:moveTo>
                  <a:pt x="0" y="0"/>
                </a:moveTo>
                <a:lnTo>
                  <a:pt x="9891234" y="0"/>
                </a:lnTo>
                <a:lnTo>
                  <a:pt x="9891234" y="6585108"/>
                </a:lnTo>
                <a:lnTo>
                  <a:pt x="0" y="658510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sp>
        <p:nvSpPr>
          <p:cNvPr name="TextBox 3" id="3"/>
          <p:cNvSpPr txBox="true"/>
          <p:nvPr/>
        </p:nvSpPr>
        <p:spPr>
          <a:xfrm rot="0">
            <a:off x="1028700" y="1019175"/>
            <a:ext cx="6403173" cy="647700"/>
          </a:xfrm>
          <a:prstGeom prst="rect">
            <a:avLst/>
          </a:prstGeom>
        </p:spPr>
        <p:txBody>
          <a:bodyPr anchor="t" rtlCol="false" tIns="0" lIns="0" bIns="0" rIns="0">
            <a:spAutoFit/>
          </a:bodyPr>
          <a:lstStyle/>
          <a:p>
            <a:pPr algn="l">
              <a:lnSpc>
                <a:spcPts val="5099"/>
              </a:lnSpc>
              <a:spcBef>
                <a:spcPct val="0"/>
              </a:spcBef>
            </a:pPr>
            <a:r>
              <a:rPr lang="en-US" b="true" sz="4249">
                <a:solidFill>
                  <a:srgbClr val="000000"/>
                </a:solidFill>
                <a:latin typeface="Arial Bold"/>
                <a:ea typeface="Arial Bold"/>
                <a:cs typeface="Arial Bold"/>
                <a:sym typeface="Arial Bold"/>
              </a:rPr>
              <a:t>2.5. Ekstraksi Fitur</a:t>
            </a:r>
          </a:p>
        </p:txBody>
      </p:sp>
      <p:sp>
        <p:nvSpPr>
          <p:cNvPr name="TextBox 4" id="4"/>
          <p:cNvSpPr txBox="true"/>
          <p:nvPr/>
        </p:nvSpPr>
        <p:spPr>
          <a:xfrm rot="0">
            <a:off x="8409285" y="5622131"/>
            <a:ext cx="1469430" cy="647700"/>
          </a:xfrm>
          <a:prstGeom prst="rect">
            <a:avLst/>
          </a:prstGeom>
        </p:spPr>
        <p:txBody>
          <a:bodyPr anchor="t" rtlCol="false" tIns="0" lIns="0" bIns="0" rIns="0">
            <a:spAutoFit/>
          </a:bodyPr>
          <a:lstStyle/>
          <a:p>
            <a:pPr algn="ctr">
              <a:lnSpc>
                <a:spcPts val="5099"/>
              </a:lnSpc>
              <a:spcBef>
                <a:spcPct val="0"/>
              </a:spcBef>
            </a:pPr>
            <a:r>
              <a:rPr lang="en-US" b="true" sz="4249">
                <a:solidFill>
                  <a:srgbClr val="000000"/>
                </a:solidFill>
                <a:latin typeface="Arial Bold"/>
                <a:ea typeface="Arial Bold"/>
                <a:cs typeface="Arial Bold"/>
                <a:sym typeface="Arial Bold"/>
              </a:rPr>
              <a:t>Sobel</a:t>
            </a:r>
          </a:p>
        </p:txBody>
      </p:sp>
      <p:sp>
        <p:nvSpPr>
          <p:cNvPr name="TextBox 5" id="5"/>
          <p:cNvSpPr txBox="true"/>
          <p:nvPr/>
        </p:nvSpPr>
        <p:spPr>
          <a:xfrm rot="0">
            <a:off x="4329034" y="2169319"/>
            <a:ext cx="1079401" cy="647700"/>
          </a:xfrm>
          <a:prstGeom prst="rect">
            <a:avLst/>
          </a:prstGeom>
        </p:spPr>
        <p:txBody>
          <a:bodyPr anchor="t" rtlCol="false" tIns="0" lIns="0" bIns="0" rIns="0">
            <a:spAutoFit/>
          </a:bodyPr>
          <a:lstStyle/>
          <a:p>
            <a:pPr algn="ctr">
              <a:lnSpc>
                <a:spcPts val="5099"/>
              </a:lnSpc>
              <a:spcBef>
                <a:spcPct val="0"/>
              </a:spcBef>
            </a:pPr>
            <a:r>
              <a:rPr lang="en-US" b="true" sz="4249">
                <a:solidFill>
                  <a:srgbClr val="000000"/>
                </a:solidFill>
                <a:latin typeface="Arial Bold"/>
                <a:ea typeface="Arial Bold"/>
                <a:cs typeface="Arial Bold"/>
                <a:sym typeface="Arial Bold"/>
              </a:rPr>
              <a:t>LBP</a:t>
            </a:r>
          </a:p>
        </p:txBody>
      </p:sp>
      <p:sp>
        <p:nvSpPr>
          <p:cNvPr name="TextBox 6" id="6"/>
          <p:cNvSpPr txBox="true"/>
          <p:nvPr/>
        </p:nvSpPr>
        <p:spPr>
          <a:xfrm rot="0">
            <a:off x="2254905" y="2736056"/>
            <a:ext cx="5227658" cy="1628775"/>
          </a:xfrm>
          <a:prstGeom prst="rect">
            <a:avLst/>
          </a:prstGeom>
        </p:spPr>
        <p:txBody>
          <a:bodyPr anchor="t" rtlCol="false" tIns="0" lIns="0" bIns="0" rIns="0">
            <a:spAutoFit/>
          </a:bodyPr>
          <a:lstStyle/>
          <a:p>
            <a:pPr algn="ctr" marL="0" indent="0" lvl="0">
              <a:lnSpc>
                <a:spcPts val="4200"/>
              </a:lnSpc>
              <a:spcBef>
                <a:spcPct val="0"/>
              </a:spcBef>
            </a:pPr>
            <a:r>
              <a:rPr lang="en-US" sz="3500" strike="noStrike" u="none">
                <a:solidFill>
                  <a:srgbClr val="000000"/>
                </a:solidFill>
                <a:latin typeface="Arial"/>
                <a:ea typeface="Arial"/>
                <a:cs typeface="Arial"/>
                <a:sym typeface="Arial"/>
              </a:rPr>
              <a:t>Metode = uniform</a:t>
            </a:r>
          </a:p>
          <a:p>
            <a:pPr algn="ctr" marL="0" indent="0" lvl="0">
              <a:lnSpc>
                <a:spcPts val="4200"/>
              </a:lnSpc>
              <a:spcBef>
                <a:spcPct val="0"/>
              </a:spcBef>
            </a:pPr>
            <a:r>
              <a:rPr lang="en-US" sz="3500" strike="noStrike" u="none">
                <a:solidFill>
                  <a:srgbClr val="000000"/>
                </a:solidFill>
                <a:latin typeface="Arial"/>
                <a:ea typeface="Arial"/>
                <a:cs typeface="Arial"/>
                <a:sym typeface="Arial"/>
              </a:rPr>
              <a:t>Radius = 2</a:t>
            </a:r>
          </a:p>
          <a:p>
            <a:pPr algn="ctr" marL="0" indent="0" lvl="0">
              <a:lnSpc>
                <a:spcPts val="4200"/>
              </a:lnSpc>
              <a:spcBef>
                <a:spcPct val="0"/>
              </a:spcBef>
            </a:pPr>
            <a:r>
              <a:rPr lang="en-US" sz="3500" strike="noStrike" u="none">
                <a:solidFill>
                  <a:srgbClr val="000000"/>
                </a:solidFill>
                <a:latin typeface="Arial"/>
                <a:ea typeface="Arial"/>
                <a:cs typeface="Arial"/>
                <a:sym typeface="Arial"/>
              </a:rPr>
              <a:t>Points = 16</a:t>
            </a:r>
          </a:p>
        </p:txBody>
      </p:sp>
      <p:sp>
        <p:nvSpPr>
          <p:cNvPr name="TextBox 7" id="7"/>
          <p:cNvSpPr txBox="true"/>
          <p:nvPr/>
        </p:nvSpPr>
        <p:spPr>
          <a:xfrm rot="0">
            <a:off x="12227730" y="1802606"/>
            <a:ext cx="1229320" cy="647700"/>
          </a:xfrm>
          <a:prstGeom prst="rect">
            <a:avLst/>
          </a:prstGeom>
        </p:spPr>
        <p:txBody>
          <a:bodyPr anchor="t" rtlCol="false" tIns="0" lIns="0" bIns="0" rIns="0">
            <a:spAutoFit/>
          </a:bodyPr>
          <a:lstStyle/>
          <a:p>
            <a:pPr algn="ctr">
              <a:lnSpc>
                <a:spcPts val="5099"/>
              </a:lnSpc>
              <a:spcBef>
                <a:spcPct val="0"/>
              </a:spcBef>
            </a:pPr>
            <a:r>
              <a:rPr lang="en-US" b="true" sz="4249">
                <a:solidFill>
                  <a:srgbClr val="000000"/>
                </a:solidFill>
                <a:latin typeface="Arial Bold"/>
                <a:ea typeface="Arial Bold"/>
                <a:cs typeface="Arial Bold"/>
                <a:sym typeface="Arial Bold"/>
              </a:rPr>
              <a:t>HOG</a:t>
            </a:r>
          </a:p>
        </p:txBody>
      </p:sp>
      <p:sp>
        <p:nvSpPr>
          <p:cNvPr name="TextBox 8" id="8"/>
          <p:cNvSpPr txBox="true"/>
          <p:nvPr/>
        </p:nvSpPr>
        <p:spPr>
          <a:xfrm rot="0">
            <a:off x="9651686" y="2421731"/>
            <a:ext cx="6381408" cy="2695575"/>
          </a:xfrm>
          <a:prstGeom prst="rect">
            <a:avLst/>
          </a:prstGeom>
        </p:spPr>
        <p:txBody>
          <a:bodyPr anchor="t" rtlCol="false" tIns="0" lIns="0" bIns="0" rIns="0">
            <a:spAutoFit/>
          </a:bodyPr>
          <a:lstStyle/>
          <a:p>
            <a:pPr algn="ctr">
              <a:lnSpc>
                <a:spcPts val="4200"/>
              </a:lnSpc>
            </a:pPr>
            <a:r>
              <a:rPr lang="en-US" sz="3500">
                <a:solidFill>
                  <a:srgbClr val="000000"/>
                </a:solidFill>
                <a:latin typeface="Arial"/>
                <a:ea typeface="Arial"/>
                <a:cs typeface="Arial"/>
                <a:sym typeface="Arial"/>
              </a:rPr>
              <a:t>Bentuk dan tepi </a:t>
            </a:r>
          </a:p>
          <a:p>
            <a:pPr algn="ctr">
              <a:lnSpc>
                <a:spcPts val="4200"/>
              </a:lnSpc>
            </a:pPr>
            <a:r>
              <a:rPr lang="en-US" sz="3500">
                <a:solidFill>
                  <a:srgbClr val="000000"/>
                </a:solidFill>
                <a:latin typeface="Arial"/>
                <a:ea typeface="Arial"/>
                <a:cs typeface="Arial"/>
                <a:sym typeface="Arial"/>
              </a:rPr>
              <a:t>Orientations = 9 </a:t>
            </a:r>
          </a:p>
          <a:p>
            <a:pPr algn="ctr">
              <a:lnSpc>
                <a:spcPts val="4200"/>
              </a:lnSpc>
            </a:pPr>
            <a:r>
              <a:rPr lang="en-US" sz="3500">
                <a:solidFill>
                  <a:srgbClr val="000000"/>
                </a:solidFill>
                <a:latin typeface="Arial"/>
                <a:ea typeface="Arial"/>
                <a:cs typeface="Arial"/>
                <a:sym typeface="Arial"/>
              </a:rPr>
              <a:t>(180 derajat menjadi 9 bagian)</a:t>
            </a:r>
          </a:p>
          <a:p>
            <a:pPr algn="ctr">
              <a:lnSpc>
                <a:spcPts val="4200"/>
              </a:lnSpc>
            </a:pPr>
            <a:r>
              <a:rPr lang="en-US" sz="3500">
                <a:solidFill>
                  <a:srgbClr val="000000"/>
                </a:solidFill>
                <a:latin typeface="Arial"/>
                <a:ea typeface="Arial"/>
                <a:cs typeface="Arial"/>
                <a:sym typeface="Arial"/>
              </a:rPr>
              <a:t>Grid = (16x16)</a:t>
            </a:r>
          </a:p>
          <a:p>
            <a:pPr algn="ctr" marL="0" indent="0" lvl="0">
              <a:lnSpc>
                <a:spcPts val="4200"/>
              </a:lnSpc>
              <a:spcBef>
                <a:spcPct val="0"/>
              </a:spcBef>
            </a:pPr>
            <a:r>
              <a:rPr lang="en-US" sz="3500">
                <a:solidFill>
                  <a:srgbClr val="000000"/>
                </a:solidFill>
                <a:latin typeface="Arial"/>
                <a:ea typeface="Arial"/>
                <a:cs typeface="Arial"/>
                <a:sym typeface="Arial"/>
              </a:rPr>
              <a:t>Normalisasi = 2x2 (2x2 jadi 1)</a:t>
            </a:r>
          </a:p>
        </p:txBody>
      </p:sp>
      <p:sp>
        <p:nvSpPr>
          <p:cNvPr name="TextBox 9" id="9"/>
          <p:cNvSpPr txBox="true"/>
          <p:nvPr/>
        </p:nvSpPr>
        <p:spPr>
          <a:xfrm rot="0">
            <a:off x="1028700" y="6241256"/>
            <a:ext cx="16230600" cy="2162175"/>
          </a:xfrm>
          <a:prstGeom prst="rect">
            <a:avLst/>
          </a:prstGeom>
        </p:spPr>
        <p:txBody>
          <a:bodyPr anchor="t" rtlCol="false" tIns="0" lIns="0" bIns="0" rIns="0">
            <a:spAutoFit/>
          </a:bodyPr>
          <a:lstStyle/>
          <a:p>
            <a:pPr algn="ctr">
              <a:lnSpc>
                <a:spcPts val="4200"/>
              </a:lnSpc>
            </a:pPr>
            <a:r>
              <a:rPr lang="en-US" sz="3500">
                <a:solidFill>
                  <a:srgbClr val="000000"/>
                </a:solidFill>
                <a:latin typeface="Arial"/>
                <a:ea typeface="Arial"/>
                <a:cs typeface="Arial"/>
                <a:sym typeface="Arial"/>
              </a:rPr>
              <a:t>Sobel X = Vertikal</a:t>
            </a:r>
          </a:p>
          <a:p>
            <a:pPr algn="ctr">
              <a:lnSpc>
                <a:spcPts val="4200"/>
              </a:lnSpc>
            </a:pPr>
            <a:r>
              <a:rPr lang="en-US" sz="3500">
                <a:solidFill>
                  <a:srgbClr val="000000"/>
                </a:solidFill>
                <a:latin typeface="Arial"/>
                <a:ea typeface="Arial"/>
                <a:cs typeface="Arial"/>
                <a:sym typeface="Arial"/>
              </a:rPr>
              <a:t>Sobel Y = Horizontal</a:t>
            </a:r>
          </a:p>
          <a:p>
            <a:pPr algn="ctr">
              <a:lnSpc>
                <a:spcPts val="4200"/>
              </a:lnSpc>
            </a:pPr>
            <a:r>
              <a:rPr lang="en-US" sz="3500">
                <a:solidFill>
                  <a:srgbClr val="000000"/>
                </a:solidFill>
                <a:latin typeface="Arial"/>
                <a:ea typeface="Arial"/>
                <a:cs typeface="Arial"/>
                <a:sym typeface="Arial"/>
              </a:rPr>
              <a:t>Windowing = 3x3 (untuk memindai)</a:t>
            </a:r>
          </a:p>
          <a:p>
            <a:pPr algn="ctr" marL="0" indent="0" lvl="0">
              <a:lnSpc>
                <a:spcPts val="4200"/>
              </a:lnSpc>
              <a:spcBef>
                <a:spcPct val="0"/>
              </a:spcBef>
            </a:pPr>
            <a:r>
              <a:rPr lang="en-US" sz="3500">
                <a:solidFill>
                  <a:srgbClr val="000000"/>
                </a:solidFill>
                <a:latin typeface="Arial"/>
                <a:ea typeface="Arial"/>
                <a:cs typeface="Arial"/>
                <a:sym typeface="Arial"/>
              </a:rPr>
              <a:t>Magnitude = Pythagoras (pixel terang = tepi tajam), gelap = area datar atau polos)</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sp>
        <p:nvSpPr>
          <p:cNvPr name="TextBox 3" id="3"/>
          <p:cNvSpPr txBox="true"/>
          <p:nvPr/>
        </p:nvSpPr>
        <p:spPr>
          <a:xfrm rot="0">
            <a:off x="1028700" y="1019175"/>
            <a:ext cx="6403173" cy="647700"/>
          </a:xfrm>
          <a:prstGeom prst="rect">
            <a:avLst/>
          </a:prstGeom>
        </p:spPr>
        <p:txBody>
          <a:bodyPr anchor="t" rtlCol="false" tIns="0" lIns="0" bIns="0" rIns="0">
            <a:spAutoFit/>
          </a:bodyPr>
          <a:lstStyle/>
          <a:p>
            <a:pPr algn="l">
              <a:lnSpc>
                <a:spcPts val="5099"/>
              </a:lnSpc>
              <a:spcBef>
                <a:spcPct val="0"/>
              </a:spcBef>
            </a:pPr>
            <a:r>
              <a:rPr lang="en-US" b="true" sz="4249">
                <a:solidFill>
                  <a:srgbClr val="000000"/>
                </a:solidFill>
                <a:latin typeface="Arial Bold"/>
                <a:ea typeface="Arial Bold"/>
                <a:cs typeface="Arial Bold"/>
                <a:sym typeface="Arial Bold"/>
              </a:rPr>
              <a:t>2.6. Classifier</a:t>
            </a:r>
          </a:p>
        </p:txBody>
      </p:sp>
      <p:sp>
        <p:nvSpPr>
          <p:cNvPr name="TextBox 4" id="4"/>
          <p:cNvSpPr txBox="true"/>
          <p:nvPr/>
        </p:nvSpPr>
        <p:spPr>
          <a:xfrm rot="0">
            <a:off x="1420653" y="1643242"/>
            <a:ext cx="15446695" cy="689610"/>
          </a:xfrm>
          <a:prstGeom prst="rect">
            <a:avLst/>
          </a:prstGeom>
        </p:spPr>
        <p:txBody>
          <a:bodyPr anchor="t" rtlCol="false" tIns="0" lIns="0" bIns="0" rIns="0">
            <a:spAutoFit/>
          </a:bodyPr>
          <a:lstStyle/>
          <a:p>
            <a:pPr algn="ctr">
              <a:lnSpc>
                <a:spcPts val="5459"/>
              </a:lnSpc>
            </a:pPr>
            <a:r>
              <a:rPr lang="en-US" b="true" sz="4199">
                <a:solidFill>
                  <a:srgbClr val="000000"/>
                </a:solidFill>
                <a:latin typeface="Arial Bold"/>
                <a:ea typeface="Arial Bold"/>
                <a:cs typeface="Arial Bold"/>
                <a:sym typeface="Arial Bold"/>
              </a:rPr>
              <a:t>Split Data</a:t>
            </a:r>
          </a:p>
        </p:txBody>
      </p:sp>
      <p:sp>
        <p:nvSpPr>
          <p:cNvPr name="TextBox 5" id="5"/>
          <p:cNvSpPr txBox="true"/>
          <p:nvPr/>
        </p:nvSpPr>
        <p:spPr>
          <a:xfrm rot="0">
            <a:off x="5136406" y="2323327"/>
            <a:ext cx="8015189" cy="647700"/>
          </a:xfrm>
          <a:prstGeom prst="rect">
            <a:avLst/>
          </a:prstGeom>
        </p:spPr>
        <p:txBody>
          <a:bodyPr anchor="t" rtlCol="false" tIns="0" lIns="0" bIns="0" rIns="0">
            <a:spAutoFit/>
          </a:bodyPr>
          <a:lstStyle/>
          <a:p>
            <a:pPr algn="ctr">
              <a:lnSpc>
                <a:spcPts val="5099"/>
              </a:lnSpc>
              <a:spcBef>
                <a:spcPct val="0"/>
              </a:spcBef>
            </a:pPr>
            <a:r>
              <a:rPr lang="en-US" sz="4249">
                <a:solidFill>
                  <a:srgbClr val="000000"/>
                </a:solidFill>
                <a:latin typeface="Arial"/>
                <a:ea typeface="Arial"/>
                <a:cs typeface="Arial"/>
                <a:sym typeface="Arial"/>
              </a:rPr>
              <a:t>Data Training : Data Testing = 8:2</a:t>
            </a:r>
          </a:p>
        </p:txBody>
      </p:sp>
      <p:sp>
        <p:nvSpPr>
          <p:cNvPr name="TextBox 6" id="6"/>
          <p:cNvSpPr txBox="true"/>
          <p:nvPr/>
        </p:nvSpPr>
        <p:spPr>
          <a:xfrm rot="0">
            <a:off x="6730008" y="3628252"/>
            <a:ext cx="4827984" cy="647700"/>
          </a:xfrm>
          <a:prstGeom prst="rect">
            <a:avLst/>
          </a:prstGeom>
        </p:spPr>
        <p:txBody>
          <a:bodyPr anchor="t" rtlCol="false" tIns="0" lIns="0" bIns="0" rIns="0">
            <a:spAutoFit/>
          </a:bodyPr>
          <a:lstStyle/>
          <a:p>
            <a:pPr algn="ctr">
              <a:lnSpc>
                <a:spcPts val="5099"/>
              </a:lnSpc>
              <a:spcBef>
                <a:spcPct val="0"/>
              </a:spcBef>
            </a:pPr>
            <a:r>
              <a:rPr lang="en-US" b="true" sz="4249">
                <a:solidFill>
                  <a:srgbClr val="000000"/>
                </a:solidFill>
                <a:latin typeface="Arial Bold"/>
                <a:ea typeface="Arial Bold"/>
                <a:cs typeface="Arial Bold"/>
                <a:sym typeface="Arial Bold"/>
              </a:rPr>
              <a:t>Data normalization</a:t>
            </a:r>
          </a:p>
        </p:txBody>
      </p:sp>
      <p:sp>
        <p:nvSpPr>
          <p:cNvPr name="TextBox 7" id="7"/>
          <p:cNvSpPr txBox="true"/>
          <p:nvPr/>
        </p:nvSpPr>
        <p:spPr>
          <a:xfrm rot="0">
            <a:off x="7269708" y="4266427"/>
            <a:ext cx="3748584" cy="647700"/>
          </a:xfrm>
          <a:prstGeom prst="rect">
            <a:avLst/>
          </a:prstGeom>
        </p:spPr>
        <p:txBody>
          <a:bodyPr anchor="t" rtlCol="false" tIns="0" lIns="0" bIns="0" rIns="0">
            <a:spAutoFit/>
          </a:bodyPr>
          <a:lstStyle/>
          <a:p>
            <a:pPr algn="ctr">
              <a:lnSpc>
                <a:spcPts val="5099"/>
              </a:lnSpc>
              <a:spcBef>
                <a:spcPct val="0"/>
              </a:spcBef>
            </a:pPr>
            <a:r>
              <a:rPr lang="en-US" sz="4249">
                <a:solidFill>
                  <a:srgbClr val="000000"/>
                </a:solidFill>
                <a:latin typeface="Arial"/>
                <a:ea typeface="Arial"/>
                <a:cs typeface="Arial"/>
                <a:sym typeface="Arial"/>
              </a:rPr>
              <a:t>Min-Max Scaler</a:t>
            </a:r>
          </a:p>
        </p:txBody>
      </p:sp>
      <p:sp>
        <p:nvSpPr>
          <p:cNvPr name="TextBox 8" id="8"/>
          <p:cNvSpPr txBox="true"/>
          <p:nvPr/>
        </p:nvSpPr>
        <p:spPr>
          <a:xfrm rot="0">
            <a:off x="8574236" y="5571352"/>
            <a:ext cx="1139527" cy="647700"/>
          </a:xfrm>
          <a:prstGeom prst="rect">
            <a:avLst/>
          </a:prstGeom>
        </p:spPr>
        <p:txBody>
          <a:bodyPr anchor="t" rtlCol="false" tIns="0" lIns="0" bIns="0" rIns="0">
            <a:spAutoFit/>
          </a:bodyPr>
          <a:lstStyle/>
          <a:p>
            <a:pPr algn="ctr">
              <a:lnSpc>
                <a:spcPts val="5099"/>
              </a:lnSpc>
              <a:spcBef>
                <a:spcPct val="0"/>
              </a:spcBef>
            </a:pPr>
            <a:r>
              <a:rPr lang="en-US" b="true" sz="4249">
                <a:solidFill>
                  <a:srgbClr val="000000"/>
                </a:solidFill>
                <a:latin typeface="Arial Bold"/>
                <a:ea typeface="Arial Bold"/>
                <a:cs typeface="Arial Bold"/>
                <a:sym typeface="Arial Bold"/>
              </a:rPr>
              <a:t>PCA</a:t>
            </a:r>
          </a:p>
        </p:txBody>
      </p:sp>
      <p:sp>
        <p:nvSpPr>
          <p:cNvPr name="TextBox 9" id="9"/>
          <p:cNvSpPr txBox="true"/>
          <p:nvPr/>
        </p:nvSpPr>
        <p:spPr>
          <a:xfrm rot="0">
            <a:off x="6601271" y="6209527"/>
            <a:ext cx="5085457" cy="647700"/>
          </a:xfrm>
          <a:prstGeom prst="rect">
            <a:avLst/>
          </a:prstGeom>
        </p:spPr>
        <p:txBody>
          <a:bodyPr anchor="t" rtlCol="false" tIns="0" lIns="0" bIns="0" rIns="0">
            <a:spAutoFit/>
          </a:bodyPr>
          <a:lstStyle/>
          <a:p>
            <a:pPr algn="ctr">
              <a:lnSpc>
                <a:spcPts val="5099"/>
              </a:lnSpc>
              <a:spcBef>
                <a:spcPct val="0"/>
              </a:spcBef>
            </a:pPr>
            <a:r>
              <a:rPr lang="en-US" sz="4249">
                <a:solidFill>
                  <a:srgbClr val="000000"/>
                </a:solidFill>
                <a:latin typeface="Arial"/>
                <a:ea typeface="Arial"/>
                <a:cs typeface="Arial"/>
                <a:sym typeface="Arial"/>
              </a:rPr>
              <a:t>n-components = 0,50</a:t>
            </a:r>
          </a:p>
        </p:txBody>
      </p:sp>
      <p:sp>
        <p:nvSpPr>
          <p:cNvPr name="TextBox 10" id="10"/>
          <p:cNvSpPr txBox="true"/>
          <p:nvPr/>
        </p:nvSpPr>
        <p:spPr>
          <a:xfrm rot="0">
            <a:off x="8559205" y="7514452"/>
            <a:ext cx="1169591" cy="647700"/>
          </a:xfrm>
          <a:prstGeom prst="rect">
            <a:avLst/>
          </a:prstGeom>
        </p:spPr>
        <p:txBody>
          <a:bodyPr anchor="t" rtlCol="false" tIns="0" lIns="0" bIns="0" rIns="0">
            <a:spAutoFit/>
          </a:bodyPr>
          <a:lstStyle/>
          <a:p>
            <a:pPr algn="ctr">
              <a:lnSpc>
                <a:spcPts val="5099"/>
              </a:lnSpc>
              <a:spcBef>
                <a:spcPct val="0"/>
              </a:spcBef>
            </a:pPr>
            <a:r>
              <a:rPr lang="en-US" b="true" sz="4249">
                <a:solidFill>
                  <a:srgbClr val="000000"/>
                </a:solidFill>
                <a:latin typeface="Arial Bold"/>
                <a:ea typeface="Arial Bold"/>
                <a:cs typeface="Arial Bold"/>
                <a:sym typeface="Arial Bold"/>
              </a:rPr>
              <a:t>SVM</a:t>
            </a:r>
          </a:p>
        </p:txBody>
      </p:sp>
      <p:sp>
        <p:nvSpPr>
          <p:cNvPr name="TextBox 11" id="11"/>
          <p:cNvSpPr txBox="true"/>
          <p:nvPr/>
        </p:nvSpPr>
        <p:spPr>
          <a:xfrm rot="0">
            <a:off x="4712097" y="8152627"/>
            <a:ext cx="8863807" cy="647700"/>
          </a:xfrm>
          <a:prstGeom prst="rect">
            <a:avLst/>
          </a:prstGeom>
        </p:spPr>
        <p:txBody>
          <a:bodyPr anchor="t" rtlCol="false" tIns="0" lIns="0" bIns="0" rIns="0">
            <a:spAutoFit/>
          </a:bodyPr>
          <a:lstStyle/>
          <a:p>
            <a:pPr algn="ctr">
              <a:lnSpc>
                <a:spcPts val="5099"/>
              </a:lnSpc>
              <a:spcBef>
                <a:spcPct val="0"/>
              </a:spcBef>
            </a:pPr>
            <a:r>
              <a:rPr lang="en-US" sz="4249">
                <a:solidFill>
                  <a:srgbClr val="000000"/>
                </a:solidFill>
                <a:latin typeface="Arial"/>
                <a:ea typeface="Arial"/>
                <a:cs typeface="Arial"/>
                <a:sym typeface="Arial"/>
              </a:rPr>
              <a:t>'C': 100, 'gamma': 0.001, 'kernel': 'rbf'</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sp>
        <p:nvSpPr>
          <p:cNvPr name="Freeform 3" id="3"/>
          <p:cNvSpPr/>
          <p:nvPr/>
        </p:nvSpPr>
        <p:spPr>
          <a:xfrm flipH="false" flipV="false" rot="0">
            <a:off x="905438" y="2784142"/>
            <a:ext cx="7957049" cy="4718715"/>
          </a:xfrm>
          <a:custGeom>
            <a:avLst/>
            <a:gdLst/>
            <a:ahLst/>
            <a:cxnLst/>
            <a:rect r="r" b="b" t="t" l="l"/>
            <a:pathLst>
              <a:path h="4718715" w="7957049">
                <a:moveTo>
                  <a:pt x="0" y="0"/>
                </a:moveTo>
                <a:lnTo>
                  <a:pt x="7957050" y="0"/>
                </a:lnTo>
                <a:lnTo>
                  <a:pt x="7957050" y="4718716"/>
                </a:lnTo>
                <a:lnTo>
                  <a:pt x="0" y="4718716"/>
                </a:lnTo>
                <a:lnTo>
                  <a:pt x="0" y="0"/>
                </a:lnTo>
                <a:close/>
              </a:path>
            </a:pathLst>
          </a:custGeom>
          <a:blipFill>
            <a:blip r:embed="rId4"/>
            <a:stretch>
              <a:fillRect l="0" t="0" r="0" b="0"/>
            </a:stretch>
          </a:blipFill>
        </p:spPr>
      </p:sp>
      <p:sp>
        <p:nvSpPr>
          <p:cNvPr name="Freeform 4" id="4"/>
          <p:cNvSpPr/>
          <p:nvPr/>
        </p:nvSpPr>
        <p:spPr>
          <a:xfrm flipH="false" flipV="false" rot="0">
            <a:off x="9373163" y="2784142"/>
            <a:ext cx="8009398" cy="4718715"/>
          </a:xfrm>
          <a:custGeom>
            <a:avLst/>
            <a:gdLst/>
            <a:ahLst/>
            <a:cxnLst/>
            <a:rect r="r" b="b" t="t" l="l"/>
            <a:pathLst>
              <a:path h="4718715" w="8009398">
                <a:moveTo>
                  <a:pt x="0" y="0"/>
                </a:moveTo>
                <a:lnTo>
                  <a:pt x="8009399" y="0"/>
                </a:lnTo>
                <a:lnTo>
                  <a:pt x="8009399" y="4718716"/>
                </a:lnTo>
                <a:lnTo>
                  <a:pt x="0" y="4718716"/>
                </a:lnTo>
                <a:lnTo>
                  <a:pt x="0" y="0"/>
                </a:lnTo>
                <a:close/>
              </a:path>
            </a:pathLst>
          </a:custGeom>
          <a:blipFill>
            <a:blip r:embed="rId5"/>
            <a:stretch>
              <a:fillRect l="0" t="0" r="0" b="0"/>
            </a:stretch>
          </a:blipFill>
        </p:spPr>
      </p:sp>
      <p:sp>
        <p:nvSpPr>
          <p:cNvPr name="TextBox 5" id="5"/>
          <p:cNvSpPr txBox="true"/>
          <p:nvPr/>
        </p:nvSpPr>
        <p:spPr>
          <a:xfrm rot="0">
            <a:off x="1446259" y="1235503"/>
            <a:ext cx="5685434" cy="647700"/>
          </a:xfrm>
          <a:prstGeom prst="rect">
            <a:avLst/>
          </a:prstGeom>
        </p:spPr>
        <p:txBody>
          <a:bodyPr anchor="t" rtlCol="false" tIns="0" lIns="0" bIns="0" rIns="0">
            <a:spAutoFit/>
          </a:bodyPr>
          <a:lstStyle/>
          <a:p>
            <a:pPr algn="l">
              <a:lnSpc>
                <a:spcPts val="5099"/>
              </a:lnSpc>
              <a:spcBef>
                <a:spcPct val="0"/>
              </a:spcBef>
            </a:pPr>
            <a:r>
              <a:rPr lang="en-US" b="true" sz="4249">
                <a:solidFill>
                  <a:srgbClr val="000000"/>
                </a:solidFill>
                <a:latin typeface="Arial Bold"/>
                <a:ea typeface="Arial Bold"/>
                <a:cs typeface="Arial Bold"/>
                <a:sym typeface="Arial Bold"/>
              </a:rPr>
              <a:t>3. Hasil Penelitian</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sp>
        <p:nvSpPr>
          <p:cNvPr name="Freeform 3" id="3"/>
          <p:cNvSpPr/>
          <p:nvPr/>
        </p:nvSpPr>
        <p:spPr>
          <a:xfrm flipH="false" flipV="false" rot="0">
            <a:off x="4690675" y="2618347"/>
            <a:ext cx="10917258" cy="5050306"/>
          </a:xfrm>
          <a:custGeom>
            <a:avLst/>
            <a:gdLst/>
            <a:ahLst/>
            <a:cxnLst/>
            <a:rect r="r" b="b" t="t" l="l"/>
            <a:pathLst>
              <a:path h="5050306" w="10917258">
                <a:moveTo>
                  <a:pt x="0" y="0"/>
                </a:moveTo>
                <a:lnTo>
                  <a:pt x="10917258" y="0"/>
                </a:lnTo>
                <a:lnTo>
                  <a:pt x="10917258" y="5050306"/>
                </a:lnTo>
                <a:lnTo>
                  <a:pt x="0" y="5050306"/>
                </a:lnTo>
                <a:lnTo>
                  <a:pt x="0" y="0"/>
                </a:lnTo>
                <a:close/>
              </a:path>
            </a:pathLst>
          </a:custGeom>
          <a:blipFill>
            <a:blip r:embed="rId4"/>
            <a:stretch>
              <a:fillRect l="0" t="0" r="0" b="0"/>
            </a:stretch>
          </a:blipFill>
        </p:spPr>
      </p:sp>
      <p:sp>
        <p:nvSpPr>
          <p:cNvPr name="TextBox 4" id="4"/>
          <p:cNvSpPr txBox="true"/>
          <p:nvPr/>
        </p:nvSpPr>
        <p:spPr>
          <a:xfrm rot="0">
            <a:off x="4463870" y="1019175"/>
            <a:ext cx="5685434" cy="647700"/>
          </a:xfrm>
          <a:prstGeom prst="rect">
            <a:avLst/>
          </a:prstGeom>
        </p:spPr>
        <p:txBody>
          <a:bodyPr anchor="t" rtlCol="false" tIns="0" lIns="0" bIns="0" rIns="0">
            <a:spAutoFit/>
          </a:bodyPr>
          <a:lstStyle/>
          <a:p>
            <a:pPr algn="l">
              <a:lnSpc>
                <a:spcPts val="5099"/>
              </a:lnSpc>
              <a:spcBef>
                <a:spcPct val="0"/>
              </a:spcBef>
            </a:pPr>
            <a:r>
              <a:rPr lang="en-US" b="true" sz="4249">
                <a:solidFill>
                  <a:srgbClr val="000000"/>
                </a:solidFill>
                <a:latin typeface="Arial Bold"/>
                <a:ea typeface="Arial Bold"/>
                <a:cs typeface="Arial Bold"/>
                <a:sym typeface="Arial Bold"/>
              </a:rPr>
              <a:t>3. Hasil Penelitian</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sp>
        <p:nvSpPr>
          <p:cNvPr name="Freeform 3" id="3"/>
          <p:cNvSpPr/>
          <p:nvPr/>
        </p:nvSpPr>
        <p:spPr>
          <a:xfrm flipH="false" flipV="false" rot="0">
            <a:off x="12860668" y="6647200"/>
            <a:ext cx="4611557" cy="1962008"/>
          </a:xfrm>
          <a:custGeom>
            <a:avLst/>
            <a:gdLst/>
            <a:ahLst/>
            <a:cxnLst/>
            <a:rect r="r" b="b" t="t" l="l"/>
            <a:pathLst>
              <a:path h="1962008" w="4611557">
                <a:moveTo>
                  <a:pt x="0" y="0"/>
                </a:moveTo>
                <a:lnTo>
                  <a:pt x="4611557" y="0"/>
                </a:lnTo>
                <a:lnTo>
                  <a:pt x="4611557" y="1962008"/>
                </a:lnTo>
                <a:lnTo>
                  <a:pt x="0" y="196200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4" id="4"/>
          <p:cNvSpPr/>
          <p:nvPr/>
        </p:nvSpPr>
        <p:spPr>
          <a:xfrm flipH="false" flipV="false" rot="0">
            <a:off x="12860668" y="2077442"/>
            <a:ext cx="4611557" cy="1962008"/>
          </a:xfrm>
          <a:custGeom>
            <a:avLst/>
            <a:gdLst/>
            <a:ahLst/>
            <a:cxnLst/>
            <a:rect r="r" b="b" t="t" l="l"/>
            <a:pathLst>
              <a:path h="1962008" w="4611557">
                <a:moveTo>
                  <a:pt x="0" y="0"/>
                </a:moveTo>
                <a:lnTo>
                  <a:pt x="4611557" y="0"/>
                </a:lnTo>
                <a:lnTo>
                  <a:pt x="4611557" y="1962008"/>
                </a:lnTo>
                <a:lnTo>
                  <a:pt x="0" y="196200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5400000">
            <a:off x="12183481" y="3547593"/>
            <a:ext cx="729717" cy="2037280"/>
          </a:xfrm>
          <a:custGeom>
            <a:avLst/>
            <a:gdLst/>
            <a:ahLst/>
            <a:cxnLst/>
            <a:rect r="r" b="b" t="t" l="l"/>
            <a:pathLst>
              <a:path h="2037280" w="729717">
                <a:moveTo>
                  <a:pt x="0" y="0"/>
                </a:moveTo>
                <a:lnTo>
                  <a:pt x="729717" y="0"/>
                </a:lnTo>
                <a:lnTo>
                  <a:pt x="729717" y="2037281"/>
                </a:lnTo>
                <a:lnTo>
                  <a:pt x="0" y="203728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815917" y="2077442"/>
            <a:ext cx="4611557" cy="1962008"/>
          </a:xfrm>
          <a:custGeom>
            <a:avLst/>
            <a:gdLst/>
            <a:ahLst/>
            <a:cxnLst/>
            <a:rect r="r" b="b" t="t" l="l"/>
            <a:pathLst>
              <a:path h="1962008" w="4611557">
                <a:moveTo>
                  <a:pt x="0" y="0"/>
                </a:moveTo>
                <a:lnTo>
                  <a:pt x="4611557" y="0"/>
                </a:lnTo>
                <a:lnTo>
                  <a:pt x="4611557" y="1962008"/>
                </a:lnTo>
                <a:lnTo>
                  <a:pt x="0" y="1962008"/>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7" id="7"/>
          <p:cNvSpPr/>
          <p:nvPr/>
        </p:nvSpPr>
        <p:spPr>
          <a:xfrm flipH="false" flipV="false" rot="0">
            <a:off x="815917" y="6647200"/>
            <a:ext cx="4611557" cy="1962008"/>
          </a:xfrm>
          <a:custGeom>
            <a:avLst/>
            <a:gdLst/>
            <a:ahLst/>
            <a:cxnLst/>
            <a:rect r="r" b="b" t="t" l="l"/>
            <a:pathLst>
              <a:path h="1962008" w="4611557">
                <a:moveTo>
                  <a:pt x="0" y="0"/>
                </a:moveTo>
                <a:lnTo>
                  <a:pt x="4611557" y="0"/>
                </a:lnTo>
                <a:lnTo>
                  <a:pt x="4611557" y="1962008"/>
                </a:lnTo>
                <a:lnTo>
                  <a:pt x="0" y="1962008"/>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a:ln cap="sq">
            <a:noFill/>
            <a:prstDash val="solid"/>
            <a:miter/>
          </a:ln>
        </p:spPr>
      </p:sp>
      <p:sp>
        <p:nvSpPr>
          <p:cNvPr name="Freeform 8" id="8"/>
          <p:cNvSpPr/>
          <p:nvPr/>
        </p:nvSpPr>
        <p:spPr>
          <a:xfrm flipH="false" flipV="false" rot="5400000">
            <a:off x="5301823" y="4581343"/>
            <a:ext cx="729717" cy="2037280"/>
          </a:xfrm>
          <a:custGeom>
            <a:avLst/>
            <a:gdLst/>
            <a:ahLst/>
            <a:cxnLst/>
            <a:rect r="r" b="b" t="t" l="l"/>
            <a:pathLst>
              <a:path h="2037280" w="729717">
                <a:moveTo>
                  <a:pt x="0" y="0"/>
                </a:moveTo>
                <a:lnTo>
                  <a:pt x="729717" y="0"/>
                </a:lnTo>
                <a:lnTo>
                  <a:pt x="729717" y="2037280"/>
                </a:lnTo>
                <a:lnTo>
                  <a:pt x="0" y="203728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9" id="9"/>
          <p:cNvSpPr/>
          <p:nvPr/>
        </p:nvSpPr>
        <p:spPr>
          <a:xfrm flipH="false" flipV="true" rot="-5400000">
            <a:off x="5301823" y="3547593"/>
            <a:ext cx="729717" cy="2037280"/>
          </a:xfrm>
          <a:custGeom>
            <a:avLst/>
            <a:gdLst/>
            <a:ahLst/>
            <a:cxnLst/>
            <a:rect r="r" b="b" t="t" l="l"/>
            <a:pathLst>
              <a:path h="2037280" w="729717">
                <a:moveTo>
                  <a:pt x="0" y="2037281"/>
                </a:moveTo>
                <a:lnTo>
                  <a:pt x="729717" y="2037281"/>
                </a:lnTo>
                <a:lnTo>
                  <a:pt x="729717" y="0"/>
                </a:lnTo>
                <a:lnTo>
                  <a:pt x="0" y="0"/>
                </a:lnTo>
                <a:lnTo>
                  <a:pt x="0" y="2037281"/>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0" id="10"/>
          <p:cNvSpPr/>
          <p:nvPr/>
        </p:nvSpPr>
        <p:spPr>
          <a:xfrm flipH="false" flipV="true" rot="5400000">
            <a:off x="12103631" y="4581343"/>
            <a:ext cx="729717" cy="2037280"/>
          </a:xfrm>
          <a:custGeom>
            <a:avLst/>
            <a:gdLst/>
            <a:ahLst/>
            <a:cxnLst/>
            <a:rect r="r" b="b" t="t" l="l"/>
            <a:pathLst>
              <a:path h="2037280" w="729717">
                <a:moveTo>
                  <a:pt x="0" y="2037280"/>
                </a:moveTo>
                <a:lnTo>
                  <a:pt x="729717" y="2037280"/>
                </a:lnTo>
                <a:lnTo>
                  <a:pt x="729717" y="0"/>
                </a:lnTo>
                <a:lnTo>
                  <a:pt x="0" y="0"/>
                </a:lnTo>
                <a:lnTo>
                  <a:pt x="0" y="203728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1" id="11"/>
          <p:cNvSpPr txBox="true"/>
          <p:nvPr/>
        </p:nvSpPr>
        <p:spPr>
          <a:xfrm rot="0">
            <a:off x="6398372" y="4768405"/>
            <a:ext cx="5131327" cy="711327"/>
          </a:xfrm>
          <a:prstGeom prst="rect">
            <a:avLst/>
          </a:prstGeom>
        </p:spPr>
        <p:txBody>
          <a:bodyPr anchor="t" rtlCol="false" tIns="0" lIns="0" bIns="0" rIns="0">
            <a:spAutoFit/>
          </a:bodyPr>
          <a:lstStyle/>
          <a:p>
            <a:pPr algn="ctr" marL="0" indent="0" lvl="0">
              <a:lnSpc>
                <a:spcPts val="5244"/>
              </a:lnSpc>
            </a:pPr>
            <a:r>
              <a:rPr lang="en-US" sz="4600">
                <a:solidFill>
                  <a:srgbClr val="000000"/>
                </a:solidFill>
                <a:latin typeface="Scripter"/>
                <a:ea typeface="Scripter"/>
                <a:cs typeface="Scripter"/>
                <a:sym typeface="Scripter"/>
              </a:rPr>
              <a:t>4.1. K</a:t>
            </a:r>
            <a:r>
              <a:rPr lang="en-US" sz="4600">
                <a:solidFill>
                  <a:srgbClr val="000000"/>
                </a:solidFill>
                <a:latin typeface="Scripter"/>
                <a:ea typeface="Scripter"/>
                <a:cs typeface="Scripter"/>
                <a:sym typeface="Scripter"/>
              </a:rPr>
              <a:t>esimpulan</a:t>
            </a:r>
          </a:p>
        </p:txBody>
      </p:sp>
      <p:sp>
        <p:nvSpPr>
          <p:cNvPr name="Freeform 12" id="12"/>
          <p:cNvSpPr/>
          <p:nvPr/>
        </p:nvSpPr>
        <p:spPr>
          <a:xfrm flipH="false" flipV="false" rot="0">
            <a:off x="6838221" y="1379105"/>
            <a:ext cx="4611557" cy="1962008"/>
          </a:xfrm>
          <a:custGeom>
            <a:avLst/>
            <a:gdLst/>
            <a:ahLst/>
            <a:cxnLst/>
            <a:rect r="r" b="b" t="t" l="l"/>
            <a:pathLst>
              <a:path h="1962008" w="4611557">
                <a:moveTo>
                  <a:pt x="0" y="0"/>
                </a:moveTo>
                <a:lnTo>
                  <a:pt x="4611558" y="0"/>
                </a:lnTo>
                <a:lnTo>
                  <a:pt x="4611558" y="1962008"/>
                </a:lnTo>
                <a:lnTo>
                  <a:pt x="0" y="1962008"/>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a:ln cap="sq">
            <a:noFill/>
            <a:prstDash val="solid"/>
            <a:miter/>
          </a:ln>
        </p:spPr>
      </p:sp>
      <p:sp>
        <p:nvSpPr>
          <p:cNvPr name="Freeform 13" id="13"/>
          <p:cNvSpPr/>
          <p:nvPr/>
        </p:nvSpPr>
        <p:spPr>
          <a:xfrm flipH="false" flipV="false" rot="0">
            <a:off x="6838221" y="7752349"/>
            <a:ext cx="4611557" cy="1962008"/>
          </a:xfrm>
          <a:custGeom>
            <a:avLst/>
            <a:gdLst/>
            <a:ahLst/>
            <a:cxnLst/>
            <a:rect r="r" b="b" t="t" l="l"/>
            <a:pathLst>
              <a:path h="1962008" w="4611557">
                <a:moveTo>
                  <a:pt x="0" y="0"/>
                </a:moveTo>
                <a:lnTo>
                  <a:pt x="4611558" y="0"/>
                </a:lnTo>
                <a:lnTo>
                  <a:pt x="4611558" y="1962008"/>
                </a:lnTo>
                <a:lnTo>
                  <a:pt x="0" y="1962008"/>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a:ln cap="sq">
            <a:noFill/>
            <a:prstDash val="solid"/>
            <a:miter/>
          </a:ln>
        </p:spPr>
      </p:sp>
      <p:sp>
        <p:nvSpPr>
          <p:cNvPr name="Freeform 14" id="14"/>
          <p:cNvSpPr/>
          <p:nvPr/>
        </p:nvSpPr>
        <p:spPr>
          <a:xfrm flipH="false" flipV="false" rot="5400000">
            <a:off x="8724568" y="3508292"/>
            <a:ext cx="838865" cy="223450"/>
          </a:xfrm>
          <a:custGeom>
            <a:avLst/>
            <a:gdLst/>
            <a:ahLst/>
            <a:cxnLst/>
            <a:rect r="r" b="b" t="t" l="l"/>
            <a:pathLst>
              <a:path h="223450" w="838865">
                <a:moveTo>
                  <a:pt x="0" y="0"/>
                </a:moveTo>
                <a:lnTo>
                  <a:pt x="838864" y="0"/>
                </a:lnTo>
                <a:lnTo>
                  <a:pt x="838864" y="223450"/>
                </a:lnTo>
                <a:lnTo>
                  <a:pt x="0" y="223450"/>
                </a:lnTo>
                <a:lnTo>
                  <a:pt x="0" y="0"/>
                </a:lnTo>
                <a:close/>
              </a:path>
            </a:pathLst>
          </a:custGeom>
          <a:blipFill>
            <a:blip r:embed="rId18">
              <a:extLst>
                <a:ext uri="{96DAC541-7B7A-43D3-8B79-37D633B846F1}">
                  <asvg:svgBlip xmlns:asvg="http://schemas.microsoft.com/office/drawing/2016/SVG/main" r:embed="rId19"/>
                </a:ext>
              </a:extLst>
            </a:blip>
            <a:stretch>
              <a:fillRect l="0" t="0" r="-85448" b="0"/>
            </a:stretch>
          </a:blipFill>
        </p:spPr>
      </p:sp>
      <p:sp>
        <p:nvSpPr>
          <p:cNvPr name="Freeform 15" id="15"/>
          <p:cNvSpPr/>
          <p:nvPr/>
        </p:nvSpPr>
        <p:spPr>
          <a:xfrm flipH="true" flipV="false" rot="5400000">
            <a:off x="8724568" y="6396681"/>
            <a:ext cx="838865" cy="223450"/>
          </a:xfrm>
          <a:custGeom>
            <a:avLst/>
            <a:gdLst/>
            <a:ahLst/>
            <a:cxnLst/>
            <a:rect r="r" b="b" t="t" l="l"/>
            <a:pathLst>
              <a:path h="223450" w="838865">
                <a:moveTo>
                  <a:pt x="838864" y="0"/>
                </a:moveTo>
                <a:lnTo>
                  <a:pt x="0" y="0"/>
                </a:lnTo>
                <a:lnTo>
                  <a:pt x="0" y="223450"/>
                </a:lnTo>
                <a:lnTo>
                  <a:pt x="838864" y="223450"/>
                </a:lnTo>
                <a:lnTo>
                  <a:pt x="838864" y="0"/>
                </a:lnTo>
                <a:close/>
              </a:path>
            </a:pathLst>
          </a:custGeom>
          <a:blipFill>
            <a:blip r:embed="rId18">
              <a:extLst>
                <a:ext uri="{96DAC541-7B7A-43D3-8B79-37D633B846F1}">
                  <asvg:svgBlip xmlns:asvg="http://schemas.microsoft.com/office/drawing/2016/SVG/main" r:embed="rId19"/>
                </a:ext>
              </a:extLst>
            </a:blip>
            <a:stretch>
              <a:fillRect l="0" t="0" r="-85448" b="0"/>
            </a:stretch>
          </a:blipFill>
        </p:spPr>
      </p:sp>
      <p:sp>
        <p:nvSpPr>
          <p:cNvPr name="Freeform 16" id="16"/>
          <p:cNvSpPr/>
          <p:nvPr/>
        </p:nvSpPr>
        <p:spPr>
          <a:xfrm flipH="false" flipV="false" rot="0">
            <a:off x="1462384" y="6317266"/>
            <a:ext cx="3185658" cy="191139"/>
          </a:xfrm>
          <a:custGeom>
            <a:avLst/>
            <a:gdLst/>
            <a:ahLst/>
            <a:cxnLst/>
            <a:rect r="r" b="b" t="t" l="l"/>
            <a:pathLst>
              <a:path h="191139" w="3185658">
                <a:moveTo>
                  <a:pt x="0" y="0"/>
                </a:moveTo>
                <a:lnTo>
                  <a:pt x="3185657" y="0"/>
                </a:lnTo>
                <a:lnTo>
                  <a:pt x="3185657" y="191140"/>
                </a:lnTo>
                <a:lnTo>
                  <a:pt x="0" y="191140"/>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sp>
        <p:nvSpPr>
          <p:cNvPr name="Freeform 17" id="17"/>
          <p:cNvSpPr/>
          <p:nvPr/>
        </p:nvSpPr>
        <p:spPr>
          <a:xfrm flipH="false" flipV="false" rot="0">
            <a:off x="13573617" y="6317266"/>
            <a:ext cx="3185658" cy="191139"/>
          </a:xfrm>
          <a:custGeom>
            <a:avLst/>
            <a:gdLst/>
            <a:ahLst/>
            <a:cxnLst/>
            <a:rect r="r" b="b" t="t" l="l"/>
            <a:pathLst>
              <a:path h="191139" w="3185658">
                <a:moveTo>
                  <a:pt x="0" y="0"/>
                </a:moveTo>
                <a:lnTo>
                  <a:pt x="3185658" y="0"/>
                </a:lnTo>
                <a:lnTo>
                  <a:pt x="3185658" y="191140"/>
                </a:lnTo>
                <a:lnTo>
                  <a:pt x="0" y="191140"/>
                </a:lnTo>
                <a:lnTo>
                  <a:pt x="0" y="0"/>
                </a:lnTo>
                <a:close/>
              </a:path>
            </a:pathLst>
          </a:custGeom>
          <a:blipFill>
            <a:blip r:embed="rId22">
              <a:extLst>
                <a:ext uri="{96DAC541-7B7A-43D3-8B79-37D633B846F1}">
                  <asvg:svgBlip xmlns:asvg="http://schemas.microsoft.com/office/drawing/2016/SVG/main" r:embed="rId23"/>
                </a:ext>
              </a:extLst>
            </a:blip>
            <a:stretch>
              <a:fillRect l="0" t="0" r="0" b="0"/>
            </a:stretch>
          </a:blipFill>
        </p:spPr>
      </p:sp>
      <p:sp>
        <p:nvSpPr>
          <p:cNvPr name="Freeform 18" id="18"/>
          <p:cNvSpPr/>
          <p:nvPr/>
        </p:nvSpPr>
        <p:spPr>
          <a:xfrm flipH="false" flipV="false" rot="0">
            <a:off x="7551171" y="1129921"/>
            <a:ext cx="3185658" cy="191139"/>
          </a:xfrm>
          <a:custGeom>
            <a:avLst/>
            <a:gdLst/>
            <a:ahLst/>
            <a:cxnLst/>
            <a:rect r="r" b="b" t="t" l="l"/>
            <a:pathLst>
              <a:path h="191139" w="3185658">
                <a:moveTo>
                  <a:pt x="0" y="0"/>
                </a:moveTo>
                <a:lnTo>
                  <a:pt x="3185658" y="0"/>
                </a:lnTo>
                <a:lnTo>
                  <a:pt x="3185658" y="191139"/>
                </a:lnTo>
                <a:lnTo>
                  <a:pt x="0" y="191139"/>
                </a:lnTo>
                <a:lnTo>
                  <a:pt x="0" y="0"/>
                </a:lnTo>
                <a:close/>
              </a:path>
            </a:pathLst>
          </a:custGeom>
          <a:blipFill>
            <a:blip r:embed="rId24">
              <a:extLst>
                <a:ext uri="{96DAC541-7B7A-43D3-8B79-37D633B846F1}">
                  <asvg:svgBlip xmlns:asvg="http://schemas.microsoft.com/office/drawing/2016/SVG/main" r:embed="rId25"/>
                </a:ext>
              </a:extLst>
            </a:blip>
            <a:stretch>
              <a:fillRect l="0" t="0" r="0" b="0"/>
            </a:stretch>
          </a:blipFill>
        </p:spPr>
      </p:sp>
      <p:sp>
        <p:nvSpPr>
          <p:cNvPr name="Freeform 19" id="19"/>
          <p:cNvSpPr/>
          <p:nvPr/>
        </p:nvSpPr>
        <p:spPr>
          <a:xfrm flipH="false" flipV="false" rot="0">
            <a:off x="7551171" y="7437064"/>
            <a:ext cx="3185658" cy="191139"/>
          </a:xfrm>
          <a:custGeom>
            <a:avLst/>
            <a:gdLst/>
            <a:ahLst/>
            <a:cxnLst/>
            <a:rect r="r" b="b" t="t" l="l"/>
            <a:pathLst>
              <a:path h="191139" w="3185658">
                <a:moveTo>
                  <a:pt x="0" y="0"/>
                </a:moveTo>
                <a:lnTo>
                  <a:pt x="3185658" y="0"/>
                </a:lnTo>
                <a:lnTo>
                  <a:pt x="3185658" y="191140"/>
                </a:lnTo>
                <a:lnTo>
                  <a:pt x="0" y="191140"/>
                </a:lnTo>
                <a:lnTo>
                  <a:pt x="0" y="0"/>
                </a:lnTo>
                <a:close/>
              </a:path>
            </a:pathLst>
          </a:custGeom>
          <a:blipFill>
            <a:blip r:embed="rId26">
              <a:extLst>
                <a:ext uri="{96DAC541-7B7A-43D3-8B79-37D633B846F1}">
                  <asvg:svgBlip xmlns:asvg="http://schemas.microsoft.com/office/drawing/2016/SVG/main" r:embed="rId27"/>
                </a:ext>
              </a:extLst>
            </a:blip>
            <a:stretch>
              <a:fillRect l="0" t="0" r="0" b="0"/>
            </a:stretch>
          </a:blipFill>
        </p:spPr>
      </p:sp>
      <p:sp>
        <p:nvSpPr>
          <p:cNvPr name="Freeform 20" id="20"/>
          <p:cNvSpPr/>
          <p:nvPr/>
        </p:nvSpPr>
        <p:spPr>
          <a:xfrm flipH="false" flipV="false" rot="0">
            <a:off x="1462384" y="1727460"/>
            <a:ext cx="3185658" cy="191139"/>
          </a:xfrm>
          <a:custGeom>
            <a:avLst/>
            <a:gdLst/>
            <a:ahLst/>
            <a:cxnLst/>
            <a:rect r="r" b="b" t="t" l="l"/>
            <a:pathLst>
              <a:path h="191139" w="3185658">
                <a:moveTo>
                  <a:pt x="0" y="0"/>
                </a:moveTo>
                <a:lnTo>
                  <a:pt x="3185657" y="0"/>
                </a:lnTo>
                <a:lnTo>
                  <a:pt x="3185657" y="191140"/>
                </a:lnTo>
                <a:lnTo>
                  <a:pt x="0" y="191140"/>
                </a:lnTo>
                <a:lnTo>
                  <a:pt x="0" y="0"/>
                </a:lnTo>
                <a:close/>
              </a:path>
            </a:pathLst>
          </a:custGeom>
          <a:blipFill>
            <a:blip r:embed="rId28">
              <a:extLst>
                <a:ext uri="{96DAC541-7B7A-43D3-8B79-37D633B846F1}">
                  <asvg:svgBlip xmlns:asvg="http://schemas.microsoft.com/office/drawing/2016/SVG/main" r:embed="rId29"/>
                </a:ext>
              </a:extLst>
            </a:blip>
            <a:stretch>
              <a:fillRect l="0" t="0" r="0" b="0"/>
            </a:stretch>
          </a:blipFill>
        </p:spPr>
      </p:sp>
      <p:sp>
        <p:nvSpPr>
          <p:cNvPr name="Freeform 21" id="21"/>
          <p:cNvSpPr/>
          <p:nvPr/>
        </p:nvSpPr>
        <p:spPr>
          <a:xfrm flipH="false" flipV="false" rot="0">
            <a:off x="13573617" y="1727460"/>
            <a:ext cx="3185658" cy="191139"/>
          </a:xfrm>
          <a:custGeom>
            <a:avLst/>
            <a:gdLst/>
            <a:ahLst/>
            <a:cxnLst/>
            <a:rect r="r" b="b" t="t" l="l"/>
            <a:pathLst>
              <a:path h="191139" w="3185658">
                <a:moveTo>
                  <a:pt x="0" y="0"/>
                </a:moveTo>
                <a:lnTo>
                  <a:pt x="3185658" y="0"/>
                </a:lnTo>
                <a:lnTo>
                  <a:pt x="3185658" y="191140"/>
                </a:lnTo>
                <a:lnTo>
                  <a:pt x="0" y="191140"/>
                </a:lnTo>
                <a:lnTo>
                  <a:pt x="0" y="0"/>
                </a:lnTo>
                <a:close/>
              </a:path>
            </a:pathLst>
          </a:custGeom>
          <a:blipFill>
            <a:blip r:embed="rId30">
              <a:extLst>
                <a:ext uri="{96DAC541-7B7A-43D3-8B79-37D633B846F1}">
                  <asvg:svgBlip xmlns:asvg="http://schemas.microsoft.com/office/drawing/2016/SVG/main" r:embed="rId31"/>
                </a:ext>
              </a:extLst>
            </a:blip>
            <a:stretch>
              <a:fillRect l="0" t="0" r="0" b="0"/>
            </a:stretch>
          </a:blipFill>
        </p:spPr>
      </p:sp>
      <p:sp>
        <p:nvSpPr>
          <p:cNvPr name="TextBox 22" id="22"/>
          <p:cNvSpPr txBox="true"/>
          <p:nvPr/>
        </p:nvSpPr>
        <p:spPr>
          <a:xfrm rot="0">
            <a:off x="1336281" y="1282960"/>
            <a:ext cx="3578608" cy="415925"/>
          </a:xfrm>
          <a:prstGeom prst="rect">
            <a:avLst/>
          </a:prstGeom>
        </p:spPr>
        <p:txBody>
          <a:bodyPr anchor="t" rtlCol="false" tIns="0" lIns="0" bIns="0" rIns="0">
            <a:spAutoFit/>
          </a:bodyPr>
          <a:lstStyle/>
          <a:p>
            <a:pPr algn="ctr" marL="0" indent="0" lvl="0">
              <a:lnSpc>
                <a:spcPts val="3099"/>
              </a:lnSpc>
            </a:pPr>
            <a:r>
              <a:rPr lang="en-US" sz="2499" spc="32">
                <a:solidFill>
                  <a:srgbClr val="000000"/>
                </a:solidFill>
                <a:latin typeface="Scripter"/>
                <a:ea typeface="Scripter"/>
                <a:cs typeface="Scripter"/>
                <a:sym typeface="Scripter"/>
              </a:rPr>
              <a:t>1.</a:t>
            </a:r>
          </a:p>
        </p:txBody>
      </p:sp>
      <p:sp>
        <p:nvSpPr>
          <p:cNvPr name="TextBox 23" id="23"/>
          <p:cNvSpPr txBox="true"/>
          <p:nvPr/>
        </p:nvSpPr>
        <p:spPr>
          <a:xfrm rot="0">
            <a:off x="1336281" y="5872766"/>
            <a:ext cx="3578608" cy="415925"/>
          </a:xfrm>
          <a:prstGeom prst="rect">
            <a:avLst/>
          </a:prstGeom>
        </p:spPr>
        <p:txBody>
          <a:bodyPr anchor="t" rtlCol="false" tIns="0" lIns="0" bIns="0" rIns="0">
            <a:spAutoFit/>
          </a:bodyPr>
          <a:lstStyle/>
          <a:p>
            <a:pPr algn="ctr" marL="0" indent="0" lvl="0">
              <a:lnSpc>
                <a:spcPts val="3099"/>
              </a:lnSpc>
            </a:pPr>
            <a:r>
              <a:rPr lang="en-US" sz="2499" spc="32">
                <a:solidFill>
                  <a:srgbClr val="000000"/>
                </a:solidFill>
                <a:latin typeface="Scripter"/>
                <a:ea typeface="Scripter"/>
                <a:cs typeface="Scripter"/>
                <a:sym typeface="Scripter"/>
              </a:rPr>
              <a:t>4.</a:t>
            </a:r>
          </a:p>
        </p:txBody>
      </p:sp>
      <p:sp>
        <p:nvSpPr>
          <p:cNvPr name="TextBox 24" id="24"/>
          <p:cNvSpPr txBox="true"/>
          <p:nvPr/>
        </p:nvSpPr>
        <p:spPr>
          <a:xfrm rot="0">
            <a:off x="7304453" y="724066"/>
            <a:ext cx="3679094" cy="415925"/>
          </a:xfrm>
          <a:prstGeom prst="rect">
            <a:avLst/>
          </a:prstGeom>
        </p:spPr>
        <p:txBody>
          <a:bodyPr anchor="t" rtlCol="false" tIns="0" lIns="0" bIns="0" rIns="0">
            <a:spAutoFit/>
          </a:bodyPr>
          <a:lstStyle/>
          <a:p>
            <a:pPr algn="ctr" marL="0" indent="0" lvl="0">
              <a:lnSpc>
                <a:spcPts val="3099"/>
              </a:lnSpc>
            </a:pPr>
            <a:r>
              <a:rPr lang="en-US" sz="2499" spc="32">
                <a:solidFill>
                  <a:srgbClr val="000000"/>
                </a:solidFill>
                <a:latin typeface="Scripter"/>
                <a:ea typeface="Scripter"/>
                <a:cs typeface="Scripter"/>
                <a:sym typeface="Scripter"/>
              </a:rPr>
              <a:t>2.</a:t>
            </a:r>
          </a:p>
        </p:txBody>
      </p:sp>
      <p:sp>
        <p:nvSpPr>
          <p:cNvPr name="TextBox 25" id="25"/>
          <p:cNvSpPr txBox="true"/>
          <p:nvPr/>
        </p:nvSpPr>
        <p:spPr>
          <a:xfrm rot="0">
            <a:off x="7046085" y="7003224"/>
            <a:ext cx="4195830" cy="415925"/>
          </a:xfrm>
          <a:prstGeom prst="rect">
            <a:avLst/>
          </a:prstGeom>
        </p:spPr>
        <p:txBody>
          <a:bodyPr anchor="t" rtlCol="false" tIns="0" lIns="0" bIns="0" rIns="0">
            <a:spAutoFit/>
          </a:bodyPr>
          <a:lstStyle/>
          <a:p>
            <a:pPr algn="ctr" marL="0" indent="0" lvl="0">
              <a:lnSpc>
                <a:spcPts val="3099"/>
              </a:lnSpc>
            </a:pPr>
            <a:r>
              <a:rPr lang="en-US" sz="2499" spc="32">
                <a:solidFill>
                  <a:srgbClr val="000000"/>
                </a:solidFill>
                <a:latin typeface="Scripter"/>
                <a:ea typeface="Scripter"/>
                <a:cs typeface="Scripter"/>
                <a:sym typeface="Scripter"/>
              </a:rPr>
              <a:t>5.</a:t>
            </a:r>
          </a:p>
        </p:txBody>
      </p:sp>
      <p:sp>
        <p:nvSpPr>
          <p:cNvPr name="TextBox 26" id="26"/>
          <p:cNvSpPr txBox="true"/>
          <p:nvPr/>
        </p:nvSpPr>
        <p:spPr>
          <a:xfrm rot="0">
            <a:off x="13365190" y="1282960"/>
            <a:ext cx="3594449" cy="415925"/>
          </a:xfrm>
          <a:prstGeom prst="rect">
            <a:avLst/>
          </a:prstGeom>
        </p:spPr>
        <p:txBody>
          <a:bodyPr anchor="t" rtlCol="false" tIns="0" lIns="0" bIns="0" rIns="0">
            <a:spAutoFit/>
          </a:bodyPr>
          <a:lstStyle/>
          <a:p>
            <a:pPr algn="ctr" marL="0" indent="0" lvl="0">
              <a:lnSpc>
                <a:spcPts val="3099"/>
              </a:lnSpc>
            </a:pPr>
            <a:r>
              <a:rPr lang="en-US" sz="2499" spc="32">
                <a:solidFill>
                  <a:srgbClr val="000000"/>
                </a:solidFill>
                <a:latin typeface="Scripter"/>
                <a:ea typeface="Scripter"/>
                <a:cs typeface="Scripter"/>
                <a:sym typeface="Scripter"/>
              </a:rPr>
              <a:t>3.</a:t>
            </a:r>
          </a:p>
        </p:txBody>
      </p:sp>
      <p:sp>
        <p:nvSpPr>
          <p:cNvPr name="TextBox 27" id="27"/>
          <p:cNvSpPr txBox="true"/>
          <p:nvPr/>
        </p:nvSpPr>
        <p:spPr>
          <a:xfrm rot="0">
            <a:off x="13365190" y="5872766"/>
            <a:ext cx="3594449" cy="415925"/>
          </a:xfrm>
          <a:prstGeom prst="rect">
            <a:avLst/>
          </a:prstGeom>
        </p:spPr>
        <p:txBody>
          <a:bodyPr anchor="t" rtlCol="false" tIns="0" lIns="0" bIns="0" rIns="0">
            <a:spAutoFit/>
          </a:bodyPr>
          <a:lstStyle/>
          <a:p>
            <a:pPr algn="ctr" marL="0" indent="0" lvl="0">
              <a:lnSpc>
                <a:spcPts val="3099"/>
              </a:lnSpc>
            </a:pPr>
            <a:r>
              <a:rPr lang="en-US" sz="2499" spc="32">
                <a:solidFill>
                  <a:srgbClr val="000000"/>
                </a:solidFill>
                <a:latin typeface="Scripter"/>
                <a:ea typeface="Scripter"/>
                <a:cs typeface="Scripter"/>
                <a:sym typeface="Scripter"/>
              </a:rPr>
              <a:t>6.</a:t>
            </a:r>
          </a:p>
        </p:txBody>
      </p:sp>
      <p:sp>
        <p:nvSpPr>
          <p:cNvPr name="TextBox 28" id="28"/>
          <p:cNvSpPr txBox="true"/>
          <p:nvPr/>
        </p:nvSpPr>
        <p:spPr>
          <a:xfrm rot="0">
            <a:off x="1328502" y="2313273"/>
            <a:ext cx="3586387" cy="1166495"/>
          </a:xfrm>
          <a:prstGeom prst="rect">
            <a:avLst/>
          </a:prstGeom>
        </p:spPr>
        <p:txBody>
          <a:bodyPr anchor="t" rtlCol="false" tIns="0" lIns="0" bIns="0" rIns="0">
            <a:spAutoFit/>
          </a:bodyPr>
          <a:lstStyle/>
          <a:p>
            <a:pPr algn="ctr" marL="0" indent="0" lvl="0">
              <a:lnSpc>
                <a:spcPts val="2379"/>
              </a:lnSpc>
              <a:spcBef>
                <a:spcPct val="0"/>
              </a:spcBef>
            </a:pPr>
            <a:r>
              <a:rPr lang="en-US" sz="1699">
                <a:solidFill>
                  <a:srgbClr val="000000"/>
                </a:solidFill>
                <a:latin typeface="Nunito"/>
                <a:ea typeface="Nunito"/>
                <a:cs typeface="Nunito"/>
                <a:sym typeface="Nunito"/>
              </a:rPr>
              <a:t>P</a:t>
            </a:r>
            <a:r>
              <a:rPr lang="en-US" sz="1699">
                <a:solidFill>
                  <a:srgbClr val="000000"/>
                </a:solidFill>
                <a:latin typeface="Nunito"/>
                <a:ea typeface="Nunito"/>
                <a:cs typeface="Nunito"/>
                <a:sym typeface="Nunito"/>
              </a:rPr>
              <a:t>reprocessing dengan Gaussian Filter dan CLAHE berhasil meningkatkan kualitas citra dan memperjelas area paru serta lesi.</a:t>
            </a:r>
          </a:p>
        </p:txBody>
      </p:sp>
      <p:sp>
        <p:nvSpPr>
          <p:cNvPr name="TextBox 29" id="29"/>
          <p:cNvSpPr txBox="true"/>
          <p:nvPr/>
        </p:nvSpPr>
        <p:spPr>
          <a:xfrm rot="0">
            <a:off x="7350806" y="1594337"/>
            <a:ext cx="3586387" cy="1166495"/>
          </a:xfrm>
          <a:prstGeom prst="rect">
            <a:avLst/>
          </a:prstGeom>
        </p:spPr>
        <p:txBody>
          <a:bodyPr anchor="t" rtlCol="false" tIns="0" lIns="0" bIns="0" rIns="0">
            <a:spAutoFit/>
          </a:bodyPr>
          <a:lstStyle/>
          <a:p>
            <a:pPr algn="ctr" marL="0" indent="0" lvl="0">
              <a:lnSpc>
                <a:spcPts val="2379"/>
              </a:lnSpc>
              <a:spcBef>
                <a:spcPct val="0"/>
              </a:spcBef>
            </a:pPr>
            <a:r>
              <a:rPr lang="en-US" sz="1699">
                <a:solidFill>
                  <a:srgbClr val="000000"/>
                </a:solidFill>
                <a:latin typeface="Nunito"/>
                <a:ea typeface="Nunito"/>
                <a:cs typeface="Nunito"/>
                <a:sym typeface="Nunito"/>
              </a:rPr>
              <a:t>S</a:t>
            </a:r>
            <a:r>
              <a:rPr lang="en-US" sz="1699">
                <a:solidFill>
                  <a:srgbClr val="000000"/>
                </a:solidFill>
                <a:latin typeface="Nunito"/>
                <a:ea typeface="Nunito"/>
                <a:cs typeface="Nunito"/>
                <a:sym typeface="Nunito"/>
              </a:rPr>
              <a:t>egmentasi mencapai IoU sebesar 75.5%, menunjukkan bahwa proses pemisahan paru dari background berjalan dengan baik.</a:t>
            </a:r>
          </a:p>
        </p:txBody>
      </p:sp>
      <p:sp>
        <p:nvSpPr>
          <p:cNvPr name="TextBox 30" id="30"/>
          <p:cNvSpPr txBox="true"/>
          <p:nvPr/>
        </p:nvSpPr>
        <p:spPr>
          <a:xfrm rot="0">
            <a:off x="7350806" y="7952693"/>
            <a:ext cx="3586387" cy="871220"/>
          </a:xfrm>
          <a:prstGeom prst="rect">
            <a:avLst/>
          </a:prstGeom>
        </p:spPr>
        <p:txBody>
          <a:bodyPr anchor="t" rtlCol="false" tIns="0" lIns="0" bIns="0" rIns="0">
            <a:spAutoFit/>
          </a:bodyPr>
          <a:lstStyle/>
          <a:p>
            <a:pPr algn="ctr" marL="0" indent="0" lvl="0">
              <a:lnSpc>
                <a:spcPts val="2379"/>
              </a:lnSpc>
              <a:spcBef>
                <a:spcPct val="0"/>
              </a:spcBef>
            </a:pPr>
            <a:r>
              <a:rPr lang="en-US" sz="1699">
                <a:solidFill>
                  <a:srgbClr val="000000"/>
                </a:solidFill>
                <a:latin typeface="Nunito"/>
                <a:ea typeface="Nunito"/>
                <a:cs typeface="Nunito"/>
                <a:sym typeface="Nunito"/>
              </a:rPr>
              <a:t>N</a:t>
            </a:r>
            <a:r>
              <a:rPr lang="en-US" sz="1699">
                <a:solidFill>
                  <a:srgbClr val="000000"/>
                </a:solidFill>
                <a:latin typeface="Nunito"/>
                <a:ea typeface="Nunito"/>
                <a:cs typeface="Nunito"/>
                <a:sym typeface="Nunito"/>
              </a:rPr>
              <a:t>ilai Recall sebesar 80% untuk kelas TBC menunjukkan kemampuan yang baik dalam mendeteksi kasus positif.</a:t>
            </a:r>
          </a:p>
        </p:txBody>
      </p:sp>
      <p:sp>
        <p:nvSpPr>
          <p:cNvPr name="TextBox 31" id="31"/>
          <p:cNvSpPr txBox="true"/>
          <p:nvPr/>
        </p:nvSpPr>
        <p:spPr>
          <a:xfrm rot="0">
            <a:off x="1332391" y="6835278"/>
            <a:ext cx="3586387" cy="1166495"/>
          </a:xfrm>
          <a:prstGeom prst="rect">
            <a:avLst/>
          </a:prstGeom>
        </p:spPr>
        <p:txBody>
          <a:bodyPr anchor="t" rtlCol="false" tIns="0" lIns="0" bIns="0" rIns="0">
            <a:spAutoFit/>
          </a:bodyPr>
          <a:lstStyle/>
          <a:p>
            <a:pPr algn="ctr" marL="0" indent="0" lvl="0">
              <a:lnSpc>
                <a:spcPts val="2379"/>
              </a:lnSpc>
              <a:spcBef>
                <a:spcPct val="0"/>
              </a:spcBef>
            </a:pPr>
            <a:r>
              <a:rPr lang="en-US" sz="1699">
                <a:solidFill>
                  <a:srgbClr val="000000"/>
                </a:solidFill>
                <a:latin typeface="Nunito"/>
                <a:ea typeface="Nunito"/>
                <a:cs typeface="Nunito"/>
                <a:sym typeface="Nunito"/>
              </a:rPr>
              <a:t>M</a:t>
            </a:r>
            <a:r>
              <a:rPr lang="en-US" sz="1699">
                <a:solidFill>
                  <a:srgbClr val="000000"/>
                </a:solidFill>
                <a:latin typeface="Nunito"/>
                <a:ea typeface="Nunito"/>
                <a:cs typeface="Nunito"/>
                <a:sym typeface="Nunito"/>
              </a:rPr>
              <a:t>odel SVM dengan fitur PCA memperoleh akurasi rata-rata 77%, menunjukkan performa klasifikasi yang kompetitif.</a:t>
            </a:r>
          </a:p>
        </p:txBody>
      </p:sp>
      <p:sp>
        <p:nvSpPr>
          <p:cNvPr name="TextBox 32" id="32"/>
          <p:cNvSpPr txBox="true"/>
          <p:nvPr/>
        </p:nvSpPr>
        <p:spPr>
          <a:xfrm rot="0">
            <a:off x="13373253" y="2331534"/>
            <a:ext cx="3586387" cy="1166495"/>
          </a:xfrm>
          <a:prstGeom prst="rect">
            <a:avLst/>
          </a:prstGeom>
        </p:spPr>
        <p:txBody>
          <a:bodyPr anchor="t" rtlCol="false" tIns="0" lIns="0" bIns="0" rIns="0">
            <a:spAutoFit/>
          </a:bodyPr>
          <a:lstStyle/>
          <a:p>
            <a:pPr algn="ctr" marL="0" indent="0" lvl="0">
              <a:lnSpc>
                <a:spcPts val="2379"/>
              </a:lnSpc>
              <a:spcBef>
                <a:spcPct val="0"/>
              </a:spcBef>
            </a:pPr>
            <a:r>
              <a:rPr lang="en-US" sz="1699">
                <a:solidFill>
                  <a:srgbClr val="000000"/>
                </a:solidFill>
                <a:latin typeface="Nunito"/>
                <a:ea typeface="Nunito"/>
                <a:cs typeface="Nunito"/>
                <a:sym typeface="Nunito"/>
              </a:rPr>
              <a:t>K</a:t>
            </a:r>
            <a:r>
              <a:rPr lang="en-US" sz="1699">
                <a:solidFill>
                  <a:srgbClr val="000000"/>
                </a:solidFill>
                <a:latin typeface="Nunito"/>
                <a:ea typeface="Nunito"/>
                <a:cs typeface="Nunito"/>
                <a:sym typeface="Nunito"/>
              </a:rPr>
              <a:t>ombinasi fitur GLCM, HOG, dan LBP memberikan representasi karakteristik tekstur dan struktur yang informatif untuk klasifikasi.</a:t>
            </a:r>
          </a:p>
        </p:txBody>
      </p:sp>
      <p:sp>
        <p:nvSpPr>
          <p:cNvPr name="TextBox 33" id="33"/>
          <p:cNvSpPr txBox="true"/>
          <p:nvPr/>
        </p:nvSpPr>
        <p:spPr>
          <a:xfrm rot="0">
            <a:off x="13373253" y="6839797"/>
            <a:ext cx="3586387" cy="1166495"/>
          </a:xfrm>
          <a:prstGeom prst="rect">
            <a:avLst/>
          </a:prstGeom>
        </p:spPr>
        <p:txBody>
          <a:bodyPr anchor="t" rtlCol="false" tIns="0" lIns="0" bIns="0" rIns="0">
            <a:spAutoFit/>
          </a:bodyPr>
          <a:lstStyle/>
          <a:p>
            <a:pPr algn="ctr" marL="0" indent="0" lvl="0">
              <a:lnSpc>
                <a:spcPts val="2379"/>
              </a:lnSpc>
              <a:spcBef>
                <a:spcPct val="0"/>
              </a:spcBef>
            </a:pPr>
            <a:r>
              <a:rPr lang="en-US" sz="1699">
                <a:solidFill>
                  <a:srgbClr val="000000"/>
                </a:solidFill>
                <a:latin typeface="Nunito"/>
                <a:ea typeface="Nunito"/>
                <a:cs typeface="Nunito"/>
                <a:sym typeface="Nunito"/>
              </a:rPr>
              <a:t>N</a:t>
            </a:r>
            <a:r>
              <a:rPr lang="en-US" sz="1699">
                <a:solidFill>
                  <a:srgbClr val="000000"/>
                </a:solidFill>
                <a:latin typeface="Nunito"/>
                <a:ea typeface="Nunito"/>
                <a:cs typeface="Nunito"/>
                <a:sym typeface="Nunito"/>
              </a:rPr>
              <a:t>ilai F1-score yang seimbang menunjukkan bahwa model tidak bias terhadap salah satu kelas dan memiliki kinerja konsisten.</a:t>
            </a:r>
          </a:p>
        </p:txBody>
      </p:sp>
      <p:sp>
        <p:nvSpPr>
          <p:cNvPr name="TextBox 34" id="34"/>
          <p:cNvSpPr txBox="true"/>
          <p:nvPr/>
        </p:nvSpPr>
        <p:spPr>
          <a:xfrm rot="0">
            <a:off x="536062" y="365291"/>
            <a:ext cx="4891412" cy="451993"/>
          </a:xfrm>
          <a:prstGeom prst="rect">
            <a:avLst/>
          </a:prstGeom>
        </p:spPr>
        <p:txBody>
          <a:bodyPr anchor="t" rtlCol="false" tIns="0" lIns="0" bIns="0" rIns="0">
            <a:spAutoFit/>
          </a:bodyPr>
          <a:lstStyle/>
          <a:p>
            <a:pPr algn="ctr">
              <a:lnSpc>
                <a:spcPts val="3595"/>
              </a:lnSpc>
              <a:spcBef>
                <a:spcPct val="0"/>
              </a:spcBef>
            </a:pPr>
            <a:r>
              <a:rPr lang="en-US" b="true" sz="2899" spc="37">
                <a:solidFill>
                  <a:srgbClr val="000000"/>
                </a:solidFill>
                <a:latin typeface="Arial Bold"/>
                <a:ea typeface="Arial Bold"/>
                <a:cs typeface="Arial Bold"/>
                <a:sym typeface="Arial Bold"/>
              </a:rPr>
              <a:t>4. Kesimpulan dan Saran</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sp>
        <p:nvSpPr>
          <p:cNvPr name="TextBox 3" id="3"/>
          <p:cNvSpPr txBox="true"/>
          <p:nvPr/>
        </p:nvSpPr>
        <p:spPr>
          <a:xfrm rot="0">
            <a:off x="4463870" y="1563552"/>
            <a:ext cx="6776398" cy="647700"/>
          </a:xfrm>
          <a:prstGeom prst="rect">
            <a:avLst/>
          </a:prstGeom>
        </p:spPr>
        <p:txBody>
          <a:bodyPr anchor="t" rtlCol="false" tIns="0" lIns="0" bIns="0" rIns="0">
            <a:spAutoFit/>
          </a:bodyPr>
          <a:lstStyle/>
          <a:p>
            <a:pPr algn="l">
              <a:lnSpc>
                <a:spcPts val="5099"/>
              </a:lnSpc>
              <a:spcBef>
                <a:spcPct val="0"/>
              </a:spcBef>
            </a:pPr>
            <a:r>
              <a:rPr lang="en-US" b="true" sz="4249">
                <a:solidFill>
                  <a:srgbClr val="000000"/>
                </a:solidFill>
                <a:latin typeface="Arial Bold"/>
                <a:ea typeface="Arial Bold"/>
                <a:cs typeface="Arial Bold"/>
                <a:sym typeface="Arial Bold"/>
              </a:rPr>
              <a:t>4. Kesimpulan dan Saran</a:t>
            </a:r>
          </a:p>
        </p:txBody>
      </p:sp>
      <p:sp>
        <p:nvSpPr>
          <p:cNvPr name="TextBox 4" id="4"/>
          <p:cNvSpPr txBox="true"/>
          <p:nvPr/>
        </p:nvSpPr>
        <p:spPr>
          <a:xfrm rot="0">
            <a:off x="4463870" y="2395457"/>
            <a:ext cx="6776398" cy="552450"/>
          </a:xfrm>
          <a:prstGeom prst="rect">
            <a:avLst/>
          </a:prstGeom>
        </p:spPr>
        <p:txBody>
          <a:bodyPr anchor="t" rtlCol="false" tIns="0" lIns="0" bIns="0" rIns="0">
            <a:spAutoFit/>
          </a:bodyPr>
          <a:lstStyle/>
          <a:p>
            <a:pPr algn="l">
              <a:lnSpc>
                <a:spcPts val="4259"/>
              </a:lnSpc>
              <a:spcBef>
                <a:spcPct val="0"/>
              </a:spcBef>
            </a:pPr>
            <a:r>
              <a:rPr lang="en-US" b="true" sz="3549">
                <a:solidFill>
                  <a:srgbClr val="000000"/>
                </a:solidFill>
                <a:latin typeface="Arial Bold"/>
                <a:ea typeface="Arial Bold"/>
                <a:cs typeface="Arial Bold"/>
                <a:sym typeface="Arial Bold"/>
              </a:rPr>
              <a:t>4.2. Saran</a:t>
            </a:r>
          </a:p>
        </p:txBody>
      </p:sp>
      <p:grpSp>
        <p:nvGrpSpPr>
          <p:cNvPr name="Group 5" id="5"/>
          <p:cNvGrpSpPr/>
          <p:nvPr/>
        </p:nvGrpSpPr>
        <p:grpSpPr>
          <a:xfrm rot="0">
            <a:off x="4611728" y="4131347"/>
            <a:ext cx="2458245" cy="3127391"/>
            <a:chOff x="0" y="0"/>
            <a:chExt cx="1640838" cy="2087482"/>
          </a:xfrm>
        </p:grpSpPr>
        <p:sp>
          <p:nvSpPr>
            <p:cNvPr name="Freeform 6" id="6"/>
            <p:cNvSpPr/>
            <p:nvPr/>
          </p:nvSpPr>
          <p:spPr>
            <a:xfrm flipH="false" flipV="false" rot="0">
              <a:off x="39983" y="45156"/>
              <a:ext cx="1600855" cy="2041620"/>
            </a:xfrm>
            <a:custGeom>
              <a:avLst/>
              <a:gdLst/>
              <a:ahLst/>
              <a:cxnLst/>
              <a:rect r="r" b="b" t="t" l="l"/>
              <a:pathLst>
                <a:path h="2041620" w="1600855">
                  <a:moveTo>
                    <a:pt x="657" y="2011846"/>
                  </a:moveTo>
                  <a:cubicBezTo>
                    <a:pt x="-1883" y="2020736"/>
                    <a:pt x="3197" y="2027086"/>
                    <a:pt x="11513" y="2028356"/>
                  </a:cubicBezTo>
                  <a:cubicBezTo>
                    <a:pt x="21003" y="2029625"/>
                    <a:pt x="29308" y="2029625"/>
                    <a:pt x="38798" y="2029625"/>
                  </a:cubicBezTo>
                  <a:cubicBezTo>
                    <a:pt x="76760" y="2030896"/>
                    <a:pt x="114722" y="2030896"/>
                    <a:pt x="153871" y="2032166"/>
                  </a:cubicBezTo>
                  <a:cubicBezTo>
                    <a:pt x="175224" y="2033436"/>
                    <a:pt x="196578" y="2034706"/>
                    <a:pt x="216745" y="2035975"/>
                  </a:cubicBezTo>
                  <a:cubicBezTo>
                    <a:pt x="252335" y="2037246"/>
                    <a:pt x="286738" y="2037246"/>
                    <a:pt x="322327" y="2038516"/>
                  </a:cubicBezTo>
                  <a:cubicBezTo>
                    <a:pt x="336563" y="2038516"/>
                    <a:pt x="349613" y="2038516"/>
                    <a:pt x="363848" y="2037246"/>
                  </a:cubicBezTo>
                  <a:cubicBezTo>
                    <a:pt x="369780" y="2037246"/>
                    <a:pt x="376898" y="2035975"/>
                    <a:pt x="382830" y="2035975"/>
                  </a:cubicBezTo>
                  <a:cubicBezTo>
                    <a:pt x="406556" y="2037246"/>
                    <a:pt x="881082" y="2028356"/>
                    <a:pt x="904808" y="2029625"/>
                  </a:cubicBezTo>
                  <a:cubicBezTo>
                    <a:pt x="938025" y="2030896"/>
                    <a:pt x="1029371" y="2030896"/>
                    <a:pt x="1062588" y="2030896"/>
                  </a:cubicBezTo>
                  <a:cubicBezTo>
                    <a:pt x="1075638" y="2030896"/>
                    <a:pt x="1087501" y="2029625"/>
                    <a:pt x="1100550" y="2029625"/>
                  </a:cubicBezTo>
                  <a:lnTo>
                    <a:pt x="1164611" y="2033436"/>
                  </a:lnTo>
                  <a:cubicBezTo>
                    <a:pt x="1210878" y="2035975"/>
                    <a:pt x="1255958" y="2033436"/>
                    <a:pt x="1302224" y="2037246"/>
                  </a:cubicBezTo>
                  <a:cubicBezTo>
                    <a:pt x="1379334" y="2042325"/>
                    <a:pt x="1457631" y="2035975"/>
                    <a:pt x="1537355" y="2041056"/>
                  </a:cubicBezTo>
                  <a:cubicBezTo>
                    <a:pt x="1557675" y="2042325"/>
                    <a:pt x="1577995" y="2041056"/>
                    <a:pt x="1600855" y="2041056"/>
                  </a:cubicBezTo>
                  <a:lnTo>
                    <a:pt x="1600855" y="1981366"/>
                  </a:lnTo>
                  <a:cubicBezTo>
                    <a:pt x="1599585" y="1908748"/>
                    <a:pt x="1598315" y="1834591"/>
                    <a:pt x="1598315" y="1755800"/>
                  </a:cubicBezTo>
                  <a:cubicBezTo>
                    <a:pt x="1598315" y="1664649"/>
                    <a:pt x="1602125" y="1571953"/>
                    <a:pt x="1595775" y="1480802"/>
                  </a:cubicBezTo>
                  <a:cubicBezTo>
                    <a:pt x="1588155" y="1420550"/>
                    <a:pt x="1576725" y="232498"/>
                    <a:pt x="1576725" y="172246"/>
                  </a:cubicBezTo>
                  <a:cubicBezTo>
                    <a:pt x="1574185" y="130533"/>
                    <a:pt x="1572915" y="87275"/>
                    <a:pt x="1570375" y="45562"/>
                  </a:cubicBezTo>
                  <a:cubicBezTo>
                    <a:pt x="1570375" y="33202"/>
                    <a:pt x="1569105" y="20843"/>
                    <a:pt x="1567835" y="5644"/>
                  </a:cubicBezTo>
                  <a:cubicBezTo>
                    <a:pt x="1557675" y="3104"/>
                    <a:pt x="1548785" y="1834"/>
                    <a:pt x="1538625" y="564"/>
                  </a:cubicBezTo>
                  <a:cubicBezTo>
                    <a:pt x="1531005" y="-706"/>
                    <a:pt x="1523385" y="564"/>
                    <a:pt x="1517035" y="564"/>
                  </a:cubicBezTo>
                  <a:lnTo>
                    <a:pt x="5581" y="5644"/>
                  </a:lnTo>
                  <a:lnTo>
                    <a:pt x="657" y="2011846"/>
                  </a:lnTo>
                  <a:close/>
                </a:path>
              </a:pathLst>
            </a:custGeom>
            <a:solidFill>
              <a:srgbClr val="678AEA"/>
            </a:solidFill>
          </p:spPr>
        </p:sp>
        <p:sp>
          <p:nvSpPr>
            <p:cNvPr name="Freeform 7" id="7"/>
            <p:cNvSpPr/>
            <p:nvPr/>
          </p:nvSpPr>
          <p:spPr>
            <a:xfrm flipH="false" flipV="false" rot="0">
              <a:off x="11430" y="16510"/>
              <a:ext cx="1579878" cy="2032872"/>
            </a:xfrm>
            <a:custGeom>
              <a:avLst/>
              <a:gdLst/>
              <a:ahLst/>
              <a:cxnLst/>
              <a:rect r="r" b="b" t="t" l="l"/>
              <a:pathLst>
                <a:path h="2032872" w="1579878">
                  <a:moveTo>
                    <a:pt x="1579878" y="2032872"/>
                  </a:moveTo>
                  <a:lnTo>
                    <a:pt x="0" y="2025252"/>
                  </a:lnTo>
                  <a:lnTo>
                    <a:pt x="0" y="719989"/>
                  </a:lnTo>
                  <a:lnTo>
                    <a:pt x="7620" y="20320"/>
                  </a:lnTo>
                  <a:lnTo>
                    <a:pt x="785072" y="0"/>
                  </a:lnTo>
                  <a:lnTo>
                    <a:pt x="1558288" y="8890"/>
                  </a:lnTo>
                  <a:close/>
                </a:path>
              </a:pathLst>
            </a:custGeom>
            <a:solidFill>
              <a:srgbClr val="C7D5FD"/>
            </a:solidFill>
          </p:spPr>
        </p:sp>
        <p:sp>
          <p:nvSpPr>
            <p:cNvPr name="Freeform 8" id="8"/>
            <p:cNvSpPr/>
            <p:nvPr/>
          </p:nvSpPr>
          <p:spPr>
            <a:xfrm flipH="false" flipV="false" rot="0">
              <a:off x="-215" y="0"/>
              <a:ext cx="1604223" cy="2058836"/>
            </a:xfrm>
            <a:custGeom>
              <a:avLst/>
              <a:gdLst/>
              <a:ahLst/>
              <a:cxnLst/>
              <a:rect r="r" b="b" t="t" l="l"/>
              <a:pathLst>
                <a:path h="2058836" w="1604223">
                  <a:moveTo>
                    <a:pt x="1571203" y="21590"/>
                  </a:moveTo>
                  <a:cubicBezTo>
                    <a:pt x="1572473" y="34290"/>
                    <a:pt x="1572473" y="44450"/>
                    <a:pt x="1573743" y="55184"/>
                  </a:cubicBezTo>
                  <a:cubicBezTo>
                    <a:pt x="1576283" y="96897"/>
                    <a:pt x="1577553" y="140155"/>
                    <a:pt x="1580093" y="181868"/>
                  </a:cubicBezTo>
                  <a:cubicBezTo>
                    <a:pt x="1580093" y="242121"/>
                    <a:pt x="1592793" y="1430173"/>
                    <a:pt x="1599143" y="1490425"/>
                  </a:cubicBezTo>
                  <a:cubicBezTo>
                    <a:pt x="1605493" y="1581576"/>
                    <a:pt x="1601683" y="1674272"/>
                    <a:pt x="1601683" y="1765422"/>
                  </a:cubicBezTo>
                  <a:cubicBezTo>
                    <a:pt x="1601683" y="1845759"/>
                    <a:pt x="1602953" y="1919916"/>
                    <a:pt x="1604223" y="1998581"/>
                  </a:cubicBezTo>
                  <a:lnTo>
                    <a:pt x="1604223" y="2058272"/>
                  </a:lnTo>
                  <a:cubicBezTo>
                    <a:pt x="1581363" y="2058272"/>
                    <a:pt x="1561043" y="2059542"/>
                    <a:pt x="1540723" y="2058272"/>
                  </a:cubicBezTo>
                  <a:cubicBezTo>
                    <a:pt x="1463426" y="2053192"/>
                    <a:pt x="1385129" y="2059542"/>
                    <a:pt x="1308019" y="2054462"/>
                  </a:cubicBezTo>
                  <a:cubicBezTo>
                    <a:pt x="1261752" y="2050652"/>
                    <a:pt x="1216672" y="2053192"/>
                    <a:pt x="1170406" y="2050652"/>
                  </a:cubicBezTo>
                  <a:lnTo>
                    <a:pt x="1106345" y="2046842"/>
                  </a:lnTo>
                  <a:cubicBezTo>
                    <a:pt x="1093296" y="2046842"/>
                    <a:pt x="1081433" y="2048112"/>
                    <a:pt x="1068383" y="2048112"/>
                  </a:cubicBezTo>
                  <a:cubicBezTo>
                    <a:pt x="1035166" y="2046842"/>
                    <a:pt x="943820" y="2048112"/>
                    <a:pt x="910603" y="2046842"/>
                  </a:cubicBezTo>
                  <a:cubicBezTo>
                    <a:pt x="886877" y="2045572"/>
                    <a:pt x="412351" y="2054462"/>
                    <a:pt x="388624" y="2053192"/>
                  </a:cubicBezTo>
                  <a:cubicBezTo>
                    <a:pt x="382693" y="2053192"/>
                    <a:pt x="375575" y="2054462"/>
                    <a:pt x="369643" y="2054462"/>
                  </a:cubicBezTo>
                  <a:cubicBezTo>
                    <a:pt x="355408" y="2054462"/>
                    <a:pt x="342358" y="2055731"/>
                    <a:pt x="328122" y="2055731"/>
                  </a:cubicBezTo>
                  <a:cubicBezTo>
                    <a:pt x="292533" y="2055731"/>
                    <a:pt x="258130" y="2054462"/>
                    <a:pt x="222540" y="2053192"/>
                  </a:cubicBezTo>
                  <a:cubicBezTo>
                    <a:pt x="201187" y="2051922"/>
                    <a:pt x="179833" y="2050652"/>
                    <a:pt x="159666" y="2049381"/>
                  </a:cubicBezTo>
                  <a:cubicBezTo>
                    <a:pt x="121703" y="2048112"/>
                    <a:pt x="83741" y="2046842"/>
                    <a:pt x="44593" y="2046842"/>
                  </a:cubicBezTo>
                  <a:cubicBezTo>
                    <a:pt x="34505" y="2046842"/>
                    <a:pt x="25615" y="2046842"/>
                    <a:pt x="15455" y="2045572"/>
                  </a:cubicBezTo>
                  <a:cubicBezTo>
                    <a:pt x="6565" y="2044302"/>
                    <a:pt x="1485" y="2037952"/>
                    <a:pt x="4025" y="2029062"/>
                  </a:cubicBezTo>
                  <a:cubicBezTo>
                    <a:pt x="12915" y="1997162"/>
                    <a:pt x="9105" y="1958539"/>
                    <a:pt x="7835" y="1918371"/>
                  </a:cubicBezTo>
                  <a:cubicBezTo>
                    <a:pt x="6565" y="1836489"/>
                    <a:pt x="2755" y="1756153"/>
                    <a:pt x="4025" y="1674272"/>
                  </a:cubicBezTo>
                  <a:cubicBezTo>
                    <a:pt x="1485" y="1572306"/>
                    <a:pt x="-3595" y="310098"/>
                    <a:pt x="4025" y="206587"/>
                  </a:cubicBezTo>
                  <a:cubicBezTo>
                    <a:pt x="5295" y="186503"/>
                    <a:pt x="4025" y="164874"/>
                    <a:pt x="5295" y="144790"/>
                  </a:cubicBezTo>
                  <a:cubicBezTo>
                    <a:pt x="6565" y="112347"/>
                    <a:pt x="9105" y="76813"/>
                    <a:pt x="10375" y="44450"/>
                  </a:cubicBezTo>
                  <a:cubicBezTo>
                    <a:pt x="10375" y="41910"/>
                    <a:pt x="11645" y="39370"/>
                    <a:pt x="12915" y="38100"/>
                  </a:cubicBezTo>
                  <a:cubicBezTo>
                    <a:pt x="34505" y="35560"/>
                    <a:pt x="54084" y="30480"/>
                    <a:pt x="73065" y="29210"/>
                  </a:cubicBezTo>
                  <a:cubicBezTo>
                    <a:pt x="105095" y="25400"/>
                    <a:pt x="137126" y="22860"/>
                    <a:pt x="170342" y="20320"/>
                  </a:cubicBezTo>
                  <a:cubicBezTo>
                    <a:pt x="192882" y="17780"/>
                    <a:pt x="215422" y="16510"/>
                    <a:pt x="236776" y="13970"/>
                  </a:cubicBezTo>
                  <a:cubicBezTo>
                    <a:pt x="258130" y="11430"/>
                    <a:pt x="280670" y="8890"/>
                    <a:pt x="302023" y="8890"/>
                  </a:cubicBezTo>
                  <a:cubicBezTo>
                    <a:pt x="325750" y="7620"/>
                    <a:pt x="349476" y="10160"/>
                    <a:pt x="373202" y="8890"/>
                  </a:cubicBezTo>
                  <a:cubicBezTo>
                    <a:pt x="402860" y="8890"/>
                    <a:pt x="940261" y="6350"/>
                    <a:pt x="969919" y="5080"/>
                  </a:cubicBezTo>
                  <a:cubicBezTo>
                    <a:pt x="998390" y="3810"/>
                    <a:pt x="1026862" y="2540"/>
                    <a:pt x="1056520" y="2540"/>
                  </a:cubicBezTo>
                  <a:cubicBezTo>
                    <a:pt x="1105159" y="1270"/>
                    <a:pt x="1152611" y="0"/>
                    <a:pt x="1201250" y="0"/>
                  </a:cubicBezTo>
                  <a:cubicBezTo>
                    <a:pt x="1221418" y="0"/>
                    <a:pt x="1242771" y="2540"/>
                    <a:pt x="1262939" y="2540"/>
                  </a:cubicBezTo>
                  <a:cubicBezTo>
                    <a:pt x="1318696" y="3810"/>
                    <a:pt x="1375639" y="5080"/>
                    <a:pt x="1431395" y="7620"/>
                  </a:cubicBezTo>
                  <a:cubicBezTo>
                    <a:pt x="1461053" y="8890"/>
                    <a:pt x="1490711" y="12700"/>
                    <a:pt x="1520369" y="16510"/>
                  </a:cubicBezTo>
                  <a:lnTo>
                    <a:pt x="1540723" y="16510"/>
                  </a:lnTo>
                  <a:cubicBezTo>
                    <a:pt x="1552153" y="17780"/>
                    <a:pt x="1561043" y="20320"/>
                    <a:pt x="1571203" y="21590"/>
                  </a:cubicBezTo>
                  <a:close/>
                  <a:moveTo>
                    <a:pt x="1581363" y="2041762"/>
                  </a:moveTo>
                  <a:cubicBezTo>
                    <a:pt x="1582633" y="2025252"/>
                    <a:pt x="1583903" y="2012552"/>
                    <a:pt x="1583903" y="1999852"/>
                  </a:cubicBezTo>
                  <a:cubicBezTo>
                    <a:pt x="1582633" y="1912191"/>
                    <a:pt x="1581363" y="1830310"/>
                    <a:pt x="1581363" y="1742249"/>
                  </a:cubicBezTo>
                  <a:cubicBezTo>
                    <a:pt x="1581363" y="1702080"/>
                    <a:pt x="1583903" y="1661912"/>
                    <a:pt x="1582633" y="1621744"/>
                  </a:cubicBezTo>
                  <a:cubicBezTo>
                    <a:pt x="1582633" y="1584666"/>
                    <a:pt x="1581363" y="1546042"/>
                    <a:pt x="1580093" y="1508964"/>
                  </a:cubicBezTo>
                  <a:cubicBezTo>
                    <a:pt x="1575013" y="1451802"/>
                    <a:pt x="1563583" y="268385"/>
                    <a:pt x="1563583" y="211222"/>
                  </a:cubicBezTo>
                  <a:cubicBezTo>
                    <a:pt x="1561043" y="163329"/>
                    <a:pt x="1558503" y="113891"/>
                    <a:pt x="1555963" y="65999"/>
                  </a:cubicBezTo>
                  <a:cubicBezTo>
                    <a:pt x="1554693" y="44450"/>
                    <a:pt x="1553423" y="43180"/>
                    <a:pt x="1536978" y="41910"/>
                  </a:cubicBezTo>
                  <a:cubicBezTo>
                    <a:pt x="1533419" y="41910"/>
                    <a:pt x="1531046" y="41910"/>
                    <a:pt x="1527487" y="40640"/>
                  </a:cubicBezTo>
                  <a:cubicBezTo>
                    <a:pt x="1497829" y="36830"/>
                    <a:pt x="1466985" y="31750"/>
                    <a:pt x="1437327" y="30480"/>
                  </a:cubicBezTo>
                  <a:cubicBezTo>
                    <a:pt x="1364962" y="26670"/>
                    <a:pt x="1291410" y="25400"/>
                    <a:pt x="1219045" y="22860"/>
                  </a:cubicBezTo>
                  <a:lnTo>
                    <a:pt x="1133630" y="22860"/>
                  </a:lnTo>
                  <a:cubicBezTo>
                    <a:pt x="1095668" y="22860"/>
                    <a:pt x="1057706" y="22860"/>
                    <a:pt x="1020930" y="24130"/>
                  </a:cubicBezTo>
                  <a:cubicBezTo>
                    <a:pt x="988900" y="25400"/>
                    <a:pt x="449126" y="29210"/>
                    <a:pt x="417096" y="29210"/>
                  </a:cubicBezTo>
                  <a:cubicBezTo>
                    <a:pt x="364898" y="29210"/>
                    <a:pt x="312700" y="26670"/>
                    <a:pt x="260502" y="33020"/>
                  </a:cubicBezTo>
                  <a:cubicBezTo>
                    <a:pt x="233217" y="36830"/>
                    <a:pt x="207118" y="36830"/>
                    <a:pt x="181019" y="38100"/>
                  </a:cubicBezTo>
                  <a:cubicBezTo>
                    <a:pt x="135939" y="41910"/>
                    <a:pt x="90859" y="45720"/>
                    <a:pt x="45779" y="50800"/>
                  </a:cubicBezTo>
                  <a:cubicBezTo>
                    <a:pt x="33235" y="50800"/>
                    <a:pt x="30695" y="53639"/>
                    <a:pt x="29425" y="72178"/>
                  </a:cubicBezTo>
                  <a:cubicBezTo>
                    <a:pt x="28155" y="99987"/>
                    <a:pt x="28155" y="127796"/>
                    <a:pt x="26885" y="155605"/>
                  </a:cubicBezTo>
                  <a:cubicBezTo>
                    <a:pt x="25615" y="201953"/>
                    <a:pt x="23075" y="246756"/>
                    <a:pt x="21805" y="293103"/>
                  </a:cubicBezTo>
                  <a:cubicBezTo>
                    <a:pt x="16725" y="342541"/>
                    <a:pt x="23075" y="1550677"/>
                    <a:pt x="25615" y="1600115"/>
                  </a:cubicBezTo>
                  <a:cubicBezTo>
                    <a:pt x="25615" y="1652643"/>
                    <a:pt x="25615" y="1706715"/>
                    <a:pt x="26885" y="1759243"/>
                  </a:cubicBezTo>
                  <a:cubicBezTo>
                    <a:pt x="26885" y="1797866"/>
                    <a:pt x="29425" y="1836489"/>
                    <a:pt x="29425" y="1875113"/>
                  </a:cubicBezTo>
                  <a:cubicBezTo>
                    <a:pt x="29425" y="1916826"/>
                    <a:pt x="29425" y="1958539"/>
                    <a:pt x="28155" y="1999852"/>
                  </a:cubicBezTo>
                  <a:lnTo>
                    <a:pt x="28155" y="2010012"/>
                  </a:lnTo>
                  <a:cubicBezTo>
                    <a:pt x="28155" y="2020172"/>
                    <a:pt x="31965" y="2023982"/>
                    <a:pt x="40855" y="2023982"/>
                  </a:cubicBezTo>
                  <a:cubicBezTo>
                    <a:pt x="56456" y="2023982"/>
                    <a:pt x="73065" y="2025252"/>
                    <a:pt x="88487" y="2025252"/>
                  </a:cubicBezTo>
                  <a:cubicBezTo>
                    <a:pt x="111027" y="2025252"/>
                    <a:pt x="134753" y="2022712"/>
                    <a:pt x="157293" y="2025252"/>
                  </a:cubicBezTo>
                  <a:cubicBezTo>
                    <a:pt x="194069" y="2029062"/>
                    <a:pt x="230844" y="2031602"/>
                    <a:pt x="267620" y="2030332"/>
                  </a:cubicBezTo>
                  <a:cubicBezTo>
                    <a:pt x="291347" y="2029062"/>
                    <a:pt x="313887" y="2031602"/>
                    <a:pt x="337613" y="2031602"/>
                  </a:cubicBezTo>
                  <a:cubicBezTo>
                    <a:pt x="372016" y="2031602"/>
                    <a:pt x="406419" y="2030332"/>
                    <a:pt x="440822" y="2031602"/>
                  </a:cubicBezTo>
                  <a:cubicBezTo>
                    <a:pt x="491834" y="2032872"/>
                    <a:pt x="1051775" y="2022712"/>
                    <a:pt x="1103973" y="2025252"/>
                  </a:cubicBezTo>
                  <a:cubicBezTo>
                    <a:pt x="1126513" y="2026522"/>
                    <a:pt x="1149052" y="2027792"/>
                    <a:pt x="1170406" y="2027792"/>
                  </a:cubicBezTo>
                  <a:cubicBezTo>
                    <a:pt x="1209555" y="2030332"/>
                    <a:pt x="1247517" y="2026522"/>
                    <a:pt x="1286665" y="2030332"/>
                  </a:cubicBezTo>
                  <a:cubicBezTo>
                    <a:pt x="1318696" y="2032872"/>
                    <a:pt x="1350726" y="2032872"/>
                    <a:pt x="1382757" y="2035412"/>
                  </a:cubicBezTo>
                  <a:cubicBezTo>
                    <a:pt x="1430209" y="2039222"/>
                    <a:pt x="1477662" y="2041762"/>
                    <a:pt x="1525114" y="2043032"/>
                  </a:cubicBezTo>
                  <a:cubicBezTo>
                    <a:pt x="1543263" y="2043032"/>
                    <a:pt x="1561043" y="2041762"/>
                    <a:pt x="1581363" y="2041762"/>
                  </a:cubicBezTo>
                  <a:close/>
                </a:path>
              </a:pathLst>
            </a:custGeom>
            <a:solidFill>
              <a:srgbClr val="C7D5FD"/>
            </a:solidFill>
          </p:spPr>
        </p:sp>
      </p:grpSp>
      <p:grpSp>
        <p:nvGrpSpPr>
          <p:cNvPr name="Group 9" id="9"/>
          <p:cNvGrpSpPr/>
          <p:nvPr/>
        </p:nvGrpSpPr>
        <p:grpSpPr>
          <a:xfrm rot="0">
            <a:off x="7280834" y="4131347"/>
            <a:ext cx="2458245" cy="3127391"/>
            <a:chOff x="0" y="0"/>
            <a:chExt cx="1640838" cy="2087482"/>
          </a:xfrm>
        </p:grpSpPr>
        <p:sp>
          <p:nvSpPr>
            <p:cNvPr name="Freeform 10" id="10"/>
            <p:cNvSpPr/>
            <p:nvPr/>
          </p:nvSpPr>
          <p:spPr>
            <a:xfrm flipH="false" flipV="false" rot="0">
              <a:off x="39983" y="45156"/>
              <a:ext cx="1600855" cy="2041620"/>
            </a:xfrm>
            <a:custGeom>
              <a:avLst/>
              <a:gdLst/>
              <a:ahLst/>
              <a:cxnLst/>
              <a:rect r="r" b="b" t="t" l="l"/>
              <a:pathLst>
                <a:path h="2041620" w="1600855">
                  <a:moveTo>
                    <a:pt x="657" y="2011846"/>
                  </a:moveTo>
                  <a:cubicBezTo>
                    <a:pt x="-1883" y="2020736"/>
                    <a:pt x="3197" y="2027086"/>
                    <a:pt x="11513" y="2028356"/>
                  </a:cubicBezTo>
                  <a:cubicBezTo>
                    <a:pt x="21003" y="2029625"/>
                    <a:pt x="29308" y="2029625"/>
                    <a:pt x="38798" y="2029625"/>
                  </a:cubicBezTo>
                  <a:cubicBezTo>
                    <a:pt x="76760" y="2030896"/>
                    <a:pt x="114722" y="2030896"/>
                    <a:pt x="153871" y="2032166"/>
                  </a:cubicBezTo>
                  <a:cubicBezTo>
                    <a:pt x="175224" y="2033436"/>
                    <a:pt x="196578" y="2034706"/>
                    <a:pt x="216745" y="2035975"/>
                  </a:cubicBezTo>
                  <a:cubicBezTo>
                    <a:pt x="252335" y="2037246"/>
                    <a:pt x="286738" y="2037246"/>
                    <a:pt x="322327" y="2038516"/>
                  </a:cubicBezTo>
                  <a:cubicBezTo>
                    <a:pt x="336563" y="2038516"/>
                    <a:pt x="349613" y="2038516"/>
                    <a:pt x="363848" y="2037246"/>
                  </a:cubicBezTo>
                  <a:cubicBezTo>
                    <a:pt x="369780" y="2037246"/>
                    <a:pt x="376898" y="2035975"/>
                    <a:pt x="382830" y="2035975"/>
                  </a:cubicBezTo>
                  <a:cubicBezTo>
                    <a:pt x="406556" y="2037246"/>
                    <a:pt x="881082" y="2028356"/>
                    <a:pt x="904808" y="2029625"/>
                  </a:cubicBezTo>
                  <a:cubicBezTo>
                    <a:pt x="938025" y="2030896"/>
                    <a:pt x="1029371" y="2030896"/>
                    <a:pt x="1062588" y="2030896"/>
                  </a:cubicBezTo>
                  <a:cubicBezTo>
                    <a:pt x="1075638" y="2030896"/>
                    <a:pt x="1087501" y="2029625"/>
                    <a:pt x="1100550" y="2029625"/>
                  </a:cubicBezTo>
                  <a:lnTo>
                    <a:pt x="1164611" y="2033436"/>
                  </a:lnTo>
                  <a:cubicBezTo>
                    <a:pt x="1210878" y="2035975"/>
                    <a:pt x="1255958" y="2033436"/>
                    <a:pt x="1302224" y="2037246"/>
                  </a:cubicBezTo>
                  <a:cubicBezTo>
                    <a:pt x="1379334" y="2042325"/>
                    <a:pt x="1457631" y="2035975"/>
                    <a:pt x="1537355" y="2041056"/>
                  </a:cubicBezTo>
                  <a:cubicBezTo>
                    <a:pt x="1557675" y="2042325"/>
                    <a:pt x="1577995" y="2041056"/>
                    <a:pt x="1600855" y="2041056"/>
                  </a:cubicBezTo>
                  <a:lnTo>
                    <a:pt x="1600855" y="1981366"/>
                  </a:lnTo>
                  <a:cubicBezTo>
                    <a:pt x="1599585" y="1908748"/>
                    <a:pt x="1598315" y="1834591"/>
                    <a:pt x="1598315" y="1755800"/>
                  </a:cubicBezTo>
                  <a:cubicBezTo>
                    <a:pt x="1598315" y="1664649"/>
                    <a:pt x="1602125" y="1571953"/>
                    <a:pt x="1595775" y="1480802"/>
                  </a:cubicBezTo>
                  <a:cubicBezTo>
                    <a:pt x="1588155" y="1420550"/>
                    <a:pt x="1576725" y="232498"/>
                    <a:pt x="1576725" y="172246"/>
                  </a:cubicBezTo>
                  <a:cubicBezTo>
                    <a:pt x="1574185" y="130533"/>
                    <a:pt x="1572915" y="87275"/>
                    <a:pt x="1570375" y="45562"/>
                  </a:cubicBezTo>
                  <a:cubicBezTo>
                    <a:pt x="1570375" y="33202"/>
                    <a:pt x="1569105" y="20843"/>
                    <a:pt x="1567835" y="5644"/>
                  </a:cubicBezTo>
                  <a:cubicBezTo>
                    <a:pt x="1557675" y="3104"/>
                    <a:pt x="1548785" y="1834"/>
                    <a:pt x="1538625" y="564"/>
                  </a:cubicBezTo>
                  <a:cubicBezTo>
                    <a:pt x="1531005" y="-706"/>
                    <a:pt x="1523385" y="564"/>
                    <a:pt x="1517035" y="564"/>
                  </a:cubicBezTo>
                  <a:lnTo>
                    <a:pt x="5581" y="5644"/>
                  </a:lnTo>
                  <a:lnTo>
                    <a:pt x="657" y="2011846"/>
                  </a:lnTo>
                  <a:close/>
                </a:path>
              </a:pathLst>
            </a:custGeom>
            <a:solidFill>
              <a:srgbClr val="EF6BBD"/>
            </a:solidFill>
          </p:spPr>
        </p:sp>
        <p:sp>
          <p:nvSpPr>
            <p:cNvPr name="Freeform 11" id="11"/>
            <p:cNvSpPr/>
            <p:nvPr/>
          </p:nvSpPr>
          <p:spPr>
            <a:xfrm flipH="false" flipV="false" rot="0">
              <a:off x="11430" y="16510"/>
              <a:ext cx="1579878" cy="2032872"/>
            </a:xfrm>
            <a:custGeom>
              <a:avLst/>
              <a:gdLst/>
              <a:ahLst/>
              <a:cxnLst/>
              <a:rect r="r" b="b" t="t" l="l"/>
              <a:pathLst>
                <a:path h="2032872" w="1579878">
                  <a:moveTo>
                    <a:pt x="1579878" y="2032872"/>
                  </a:moveTo>
                  <a:lnTo>
                    <a:pt x="0" y="2025252"/>
                  </a:lnTo>
                  <a:lnTo>
                    <a:pt x="0" y="719989"/>
                  </a:lnTo>
                  <a:lnTo>
                    <a:pt x="7620" y="20320"/>
                  </a:lnTo>
                  <a:lnTo>
                    <a:pt x="785072" y="0"/>
                  </a:lnTo>
                  <a:lnTo>
                    <a:pt x="1558288" y="8890"/>
                  </a:lnTo>
                  <a:close/>
                </a:path>
              </a:pathLst>
            </a:custGeom>
            <a:solidFill>
              <a:srgbClr val="FED9F0"/>
            </a:solidFill>
          </p:spPr>
        </p:sp>
        <p:sp>
          <p:nvSpPr>
            <p:cNvPr name="Freeform 12" id="12"/>
            <p:cNvSpPr/>
            <p:nvPr/>
          </p:nvSpPr>
          <p:spPr>
            <a:xfrm flipH="false" flipV="false" rot="0">
              <a:off x="-215" y="0"/>
              <a:ext cx="1604223" cy="2058836"/>
            </a:xfrm>
            <a:custGeom>
              <a:avLst/>
              <a:gdLst/>
              <a:ahLst/>
              <a:cxnLst/>
              <a:rect r="r" b="b" t="t" l="l"/>
              <a:pathLst>
                <a:path h="2058836" w="1604223">
                  <a:moveTo>
                    <a:pt x="1571203" y="21590"/>
                  </a:moveTo>
                  <a:cubicBezTo>
                    <a:pt x="1572473" y="34290"/>
                    <a:pt x="1572473" y="44450"/>
                    <a:pt x="1573743" y="55184"/>
                  </a:cubicBezTo>
                  <a:cubicBezTo>
                    <a:pt x="1576283" y="96897"/>
                    <a:pt x="1577553" y="140155"/>
                    <a:pt x="1580093" y="181868"/>
                  </a:cubicBezTo>
                  <a:cubicBezTo>
                    <a:pt x="1580093" y="242121"/>
                    <a:pt x="1592793" y="1430173"/>
                    <a:pt x="1599143" y="1490425"/>
                  </a:cubicBezTo>
                  <a:cubicBezTo>
                    <a:pt x="1605493" y="1581576"/>
                    <a:pt x="1601683" y="1674272"/>
                    <a:pt x="1601683" y="1765422"/>
                  </a:cubicBezTo>
                  <a:cubicBezTo>
                    <a:pt x="1601683" y="1845759"/>
                    <a:pt x="1602953" y="1919916"/>
                    <a:pt x="1604223" y="1998581"/>
                  </a:cubicBezTo>
                  <a:lnTo>
                    <a:pt x="1604223" y="2058272"/>
                  </a:lnTo>
                  <a:cubicBezTo>
                    <a:pt x="1581363" y="2058272"/>
                    <a:pt x="1561043" y="2059542"/>
                    <a:pt x="1540723" y="2058272"/>
                  </a:cubicBezTo>
                  <a:cubicBezTo>
                    <a:pt x="1463426" y="2053192"/>
                    <a:pt x="1385129" y="2059542"/>
                    <a:pt x="1308019" y="2054462"/>
                  </a:cubicBezTo>
                  <a:cubicBezTo>
                    <a:pt x="1261752" y="2050652"/>
                    <a:pt x="1216672" y="2053192"/>
                    <a:pt x="1170406" y="2050652"/>
                  </a:cubicBezTo>
                  <a:lnTo>
                    <a:pt x="1106345" y="2046842"/>
                  </a:lnTo>
                  <a:cubicBezTo>
                    <a:pt x="1093296" y="2046842"/>
                    <a:pt x="1081433" y="2048112"/>
                    <a:pt x="1068383" y="2048112"/>
                  </a:cubicBezTo>
                  <a:cubicBezTo>
                    <a:pt x="1035166" y="2046842"/>
                    <a:pt x="943820" y="2048112"/>
                    <a:pt x="910603" y="2046842"/>
                  </a:cubicBezTo>
                  <a:cubicBezTo>
                    <a:pt x="886877" y="2045572"/>
                    <a:pt x="412351" y="2054462"/>
                    <a:pt x="388624" y="2053192"/>
                  </a:cubicBezTo>
                  <a:cubicBezTo>
                    <a:pt x="382693" y="2053192"/>
                    <a:pt x="375575" y="2054462"/>
                    <a:pt x="369643" y="2054462"/>
                  </a:cubicBezTo>
                  <a:cubicBezTo>
                    <a:pt x="355408" y="2054462"/>
                    <a:pt x="342358" y="2055731"/>
                    <a:pt x="328122" y="2055731"/>
                  </a:cubicBezTo>
                  <a:cubicBezTo>
                    <a:pt x="292533" y="2055731"/>
                    <a:pt x="258130" y="2054462"/>
                    <a:pt x="222540" y="2053192"/>
                  </a:cubicBezTo>
                  <a:cubicBezTo>
                    <a:pt x="201187" y="2051922"/>
                    <a:pt x="179833" y="2050652"/>
                    <a:pt x="159666" y="2049381"/>
                  </a:cubicBezTo>
                  <a:cubicBezTo>
                    <a:pt x="121703" y="2048112"/>
                    <a:pt x="83741" y="2046842"/>
                    <a:pt x="44593" y="2046842"/>
                  </a:cubicBezTo>
                  <a:cubicBezTo>
                    <a:pt x="34505" y="2046842"/>
                    <a:pt x="25615" y="2046842"/>
                    <a:pt x="15455" y="2045572"/>
                  </a:cubicBezTo>
                  <a:cubicBezTo>
                    <a:pt x="6565" y="2044302"/>
                    <a:pt x="1485" y="2037952"/>
                    <a:pt x="4025" y="2029062"/>
                  </a:cubicBezTo>
                  <a:cubicBezTo>
                    <a:pt x="12915" y="1997162"/>
                    <a:pt x="9105" y="1958539"/>
                    <a:pt x="7835" y="1918371"/>
                  </a:cubicBezTo>
                  <a:cubicBezTo>
                    <a:pt x="6565" y="1836489"/>
                    <a:pt x="2755" y="1756153"/>
                    <a:pt x="4025" y="1674272"/>
                  </a:cubicBezTo>
                  <a:cubicBezTo>
                    <a:pt x="1485" y="1572306"/>
                    <a:pt x="-3595" y="310098"/>
                    <a:pt x="4025" y="206587"/>
                  </a:cubicBezTo>
                  <a:cubicBezTo>
                    <a:pt x="5295" y="186503"/>
                    <a:pt x="4025" y="164874"/>
                    <a:pt x="5295" y="144790"/>
                  </a:cubicBezTo>
                  <a:cubicBezTo>
                    <a:pt x="6565" y="112347"/>
                    <a:pt x="9105" y="76813"/>
                    <a:pt x="10375" y="44450"/>
                  </a:cubicBezTo>
                  <a:cubicBezTo>
                    <a:pt x="10375" y="41910"/>
                    <a:pt x="11645" y="39370"/>
                    <a:pt x="12915" y="38100"/>
                  </a:cubicBezTo>
                  <a:cubicBezTo>
                    <a:pt x="34505" y="35560"/>
                    <a:pt x="54084" y="30480"/>
                    <a:pt x="73065" y="29210"/>
                  </a:cubicBezTo>
                  <a:cubicBezTo>
                    <a:pt x="105095" y="25400"/>
                    <a:pt x="137126" y="22860"/>
                    <a:pt x="170342" y="20320"/>
                  </a:cubicBezTo>
                  <a:cubicBezTo>
                    <a:pt x="192882" y="17780"/>
                    <a:pt x="215422" y="16510"/>
                    <a:pt x="236776" y="13970"/>
                  </a:cubicBezTo>
                  <a:cubicBezTo>
                    <a:pt x="258130" y="11430"/>
                    <a:pt x="280670" y="8890"/>
                    <a:pt x="302023" y="8890"/>
                  </a:cubicBezTo>
                  <a:cubicBezTo>
                    <a:pt x="325750" y="7620"/>
                    <a:pt x="349476" y="10160"/>
                    <a:pt x="373202" y="8890"/>
                  </a:cubicBezTo>
                  <a:cubicBezTo>
                    <a:pt x="402860" y="8890"/>
                    <a:pt x="940261" y="6350"/>
                    <a:pt x="969919" y="5080"/>
                  </a:cubicBezTo>
                  <a:cubicBezTo>
                    <a:pt x="998390" y="3810"/>
                    <a:pt x="1026862" y="2540"/>
                    <a:pt x="1056520" y="2540"/>
                  </a:cubicBezTo>
                  <a:cubicBezTo>
                    <a:pt x="1105159" y="1270"/>
                    <a:pt x="1152611" y="0"/>
                    <a:pt x="1201250" y="0"/>
                  </a:cubicBezTo>
                  <a:cubicBezTo>
                    <a:pt x="1221418" y="0"/>
                    <a:pt x="1242771" y="2540"/>
                    <a:pt x="1262939" y="2540"/>
                  </a:cubicBezTo>
                  <a:cubicBezTo>
                    <a:pt x="1318696" y="3810"/>
                    <a:pt x="1375639" y="5080"/>
                    <a:pt x="1431395" y="7620"/>
                  </a:cubicBezTo>
                  <a:cubicBezTo>
                    <a:pt x="1461053" y="8890"/>
                    <a:pt x="1490711" y="12700"/>
                    <a:pt x="1520369" y="16510"/>
                  </a:cubicBezTo>
                  <a:lnTo>
                    <a:pt x="1540723" y="16510"/>
                  </a:lnTo>
                  <a:cubicBezTo>
                    <a:pt x="1552153" y="17780"/>
                    <a:pt x="1561043" y="20320"/>
                    <a:pt x="1571203" y="21590"/>
                  </a:cubicBezTo>
                  <a:close/>
                  <a:moveTo>
                    <a:pt x="1581363" y="2041762"/>
                  </a:moveTo>
                  <a:cubicBezTo>
                    <a:pt x="1582633" y="2025252"/>
                    <a:pt x="1583903" y="2012552"/>
                    <a:pt x="1583903" y="1999852"/>
                  </a:cubicBezTo>
                  <a:cubicBezTo>
                    <a:pt x="1582633" y="1912191"/>
                    <a:pt x="1581363" y="1830310"/>
                    <a:pt x="1581363" y="1742249"/>
                  </a:cubicBezTo>
                  <a:cubicBezTo>
                    <a:pt x="1581363" y="1702080"/>
                    <a:pt x="1583903" y="1661912"/>
                    <a:pt x="1582633" y="1621744"/>
                  </a:cubicBezTo>
                  <a:cubicBezTo>
                    <a:pt x="1582633" y="1584666"/>
                    <a:pt x="1581363" y="1546042"/>
                    <a:pt x="1580093" y="1508964"/>
                  </a:cubicBezTo>
                  <a:cubicBezTo>
                    <a:pt x="1575013" y="1451802"/>
                    <a:pt x="1563583" y="268385"/>
                    <a:pt x="1563583" y="211222"/>
                  </a:cubicBezTo>
                  <a:cubicBezTo>
                    <a:pt x="1561043" y="163329"/>
                    <a:pt x="1558503" y="113891"/>
                    <a:pt x="1555963" y="65999"/>
                  </a:cubicBezTo>
                  <a:cubicBezTo>
                    <a:pt x="1554693" y="44450"/>
                    <a:pt x="1553423" y="43180"/>
                    <a:pt x="1536978" y="41910"/>
                  </a:cubicBezTo>
                  <a:cubicBezTo>
                    <a:pt x="1533419" y="41910"/>
                    <a:pt x="1531046" y="41910"/>
                    <a:pt x="1527487" y="40640"/>
                  </a:cubicBezTo>
                  <a:cubicBezTo>
                    <a:pt x="1497829" y="36830"/>
                    <a:pt x="1466985" y="31750"/>
                    <a:pt x="1437327" y="30480"/>
                  </a:cubicBezTo>
                  <a:cubicBezTo>
                    <a:pt x="1364962" y="26670"/>
                    <a:pt x="1291410" y="25400"/>
                    <a:pt x="1219045" y="22860"/>
                  </a:cubicBezTo>
                  <a:lnTo>
                    <a:pt x="1133630" y="22860"/>
                  </a:lnTo>
                  <a:cubicBezTo>
                    <a:pt x="1095668" y="22860"/>
                    <a:pt x="1057706" y="22860"/>
                    <a:pt x="1020930" y="24130"/>
                  </a:cubicBezTo>
                  <a:cubicBezTo>
                    <a:pt x="988900" y="25400"/>
                    <a:pt x="449126" y="29210"/>
                    <a:pt x="417096" y="29210"/>
                  </a:cubicBezTo>
                  <a:cubicBezTo>
                    <a:pt x="364898" y="29210"/>
                    <a:pt x="312700" y="26670"/>
                    <a:pt x="260502" y="33020"/>
                  </a:cubicBezTo>
                  <a:cubicBezTo>
                    <a:pt x="233217" y="36830"/>
                    <a:pt x="207118" y="36830"/>
                    <a:pt x="181019" y="38100"/>
                  </a:cubicBezTo>
                  <a:cubicBezTo>
                    <a:pt x="135939" y="41910"/>
                    <a:pt x="90859" y="45720"/>
                    <a:pt x="45779" y="50800"/>
                  </a:cubicBezTo>
                  <a:cubicBezTo>
                    <a:pt x="33235" y="50800"/>
                    <a:pt x="30695" y="53639"/>
                    <a:pt x="29425" y="72178"/>
                  </a:cubicBezTo>
                  <a:cubicBezTo>
                    <a:pt x="28155" y="99987"/>
                    <a:pt x="28155" y="127796"/>
                    <a:pt x="26885" y="155605"/>
                  </a:cubicBezTo>
                  <a:cubicBezTo>
                    <a:pt x="25615" y="201953"/>
                    <a:pt x="23075" y="246756"/>
                    <a:pt x="21805" y="293103"/>
                  </a:cubicBezTo>
                  <a:cubicBezTo>
                    <a:pt x="16725" y="342541"/>
                    <a:pt x="23075" y="1550677"/>
                    <a:pt x="25615" y="1600115"/>
                  </a:cubicBezTo>
                  <a:cubicBezTo>
                    <a:pt x="25615" y="1652643"/>
                    <a:pt x="25615" y="1706715"/>
                    <a:pt x="26885" y="1759243"/>
                  </a:cubicBezTo>
                  <a:cubicBezTo>
                    <a:pt x="26885" y="1797866"/>
                    <a:pt x="29425" y="1836489"/>
                    <a:pt x="29425" y="1875113"/>
                  </a:cubicBezTo>
                  <a:cubicBezTo>
                    <a:pt x="29425" y="1916826"/>
                    <a:pt x="29425" y="1958539"/>
                    <a:pt x="28155" y="1999852"/>
                  </a:cubicBezTo>
                  <a:lnTo>
                    <a:pt x="28155" y="2010012"/>
                  </a:lnTo>
                  <a:cubicBezTo>
                    <a:pt x="28155" y="2020172"/>
                    <a:pt x="31965" y="2023982"/>
                    <a:pt x="40855" y="2023982"/>
                  </a:cubicBezTo>
                  <a:cubicBezTo>
                    <a:pt x="56456" y="2023982"/>
                    <a:pt x="73065" y="2025252"/>
                    <a:pt x="88487" y="2025252"/>
                  </a:cubicBezTo>
                  <a:cubicBezTo>
                    <a:pt x="111027" y="2025252"/>
                    <a:pt x="134753" y="2022712"/>
                    <a:pt x="157293" y="2025252"/>
                  </a:cubicBezTo>
                  <a:cubicBezTo>
                    <a:pt x="194069" y="2029062"/>
                    <a:pt x="230844" y="2031602"/>
                    <a:pt x="267620" y="2030332"/>
                  </a:cubicBezTo>
                  <a:cubicBezTo>
                    <a:pt x="291347" y="2029062"/>
                    <a:pt x="313887" y="2031602"/>
                    <a:pt x="337613" y="2031602"/>
                  </a:cubicBezTo>
                  <a:cubicBezTo>
                    <a:pt x="372016" y="2031602"/>
                    <a:pt x="406419" y="2030332"/>
                    <a:pt x="440822" y="2031602"/>
                  </a:cubicBezTo>
                  <a:cubicBezTo>
                    <a:pt x="491834" y="2032872"/>
                    <a:pt x="1051775" y="2022712"/>
                    <a:pt x="1103973" y="2025252"/>
                  </a:cubicBezTo>
                  <a:cubicBezTo>
                    <a:pt x="1126513" y="2026522"/>
                    <a:pt x="1149052" y="2027792"/>
                    <a:pt x="1170406" y="2027792"/>
                  </a:cubicBezTo>
                  <a:cubicBezTo>
                    <a:pt x="1209555" y="2030332"/>
                    <a:pt x="1247517" y="2026522"/>
                    <a:pt x="1286665" y="2030332"/>
                  </a:cubicBezTo>
                  <a:cubicBezTo>
                    <a:pt x="1318696" y="2032872"/>
                    <a:pt x="1350726" y="2032872"/>
                    <a:pt x="1382757" y="2035412"/>
                  </a:cubicBezTo>
                  <a:cubicBezTo>
                    <a:pt x="1430209" y="2039222"/>
                    <a:pt x="1477662" y="2041762"/>
                    <a:pt x="1525114" y="2043032"/>
                  </a:cubicBezTo>
                  <a:cubicBezTo>
                    <a:pt x="1543263" y="2043032"/>
                    <a:pt x="1561043" y="2041762"/>
                    <a:pt x="1581363" y="2041762"/>
                  </a:cubicBezTo>
                  <a:close/>
                </a:path>
              </a:pathLst>
            </a:custGeom>
            <a:solidFill>
              <a:srgbClr val="FED9F0"/>
            </a:solidFill>
          </p:spPr>
        </p:sp>
      </p:grpSp>
      <p:sp>
        <p:nvSpPr>
          <p:cNvPr name="TextBox 13" id="13"/>
          <p:cNvSpPr txBox="true"/>
          <p:nvPr/>
        </p:nvSpPr>
        <p:spPr>
          <a:xfrm rot="0">
            <a:off x="5287215" y="7039437"/>
            <a:ext cx="1022416" cy="410029"/>
          </a:xfrm>
          <a:prstGeom prst="rect">
            <a:avLst/>
          </a:prstGeom>
        </p:spPr>
        <p:txBody>
          <a:bodyPr anchor="t" rtlCol="false" tIns="0" lIns="0" bIns="0" rIns="0">
            <a:spAutoFit/>
          </a:bodyPr>
          <a:lstStyle/>
          <a:p>
            <a:pPr algn="ctr" marL="0" indent="0" lvl="0">
              <a:lnSpc>
                <a:spcPts val="3262"/>
              </a:lnSpc>
            </a:pPr>
            <a:r>
              <a:rPr lang="en-US" b="true" sz="2548" spc="152">
                <a:solidFill>
                  <a:srgbClr val="2A2B39"/>
                </a:solidFill>
                <a:latin typeface="Aristotelica Pro Bold"/>
                <a:ea typeface="Aristotelica Pro Bold"/>
                <a:cs typeface="Aristotelica Pro Bold"/>
                <a:sym typeface="Aristotelica Pro Bold"/>
              </a:rPr>
              <a:t>1.</a:t>
            </a:r>
          </a:p>
        </p:txBody>
      </p:sp>
      <p:sp>
        <p:nvSpPr>
          <p:cNvPr name="TextBox 14" id="14"/>
          <p:cNvSpPr txBox="true"/>
          <p:nvPr/>
        </p:nvSpPr>
        <p:spPr>
          <a:xfrm rot="0">
            <a:off x="7956321" y="7039437"/>
            <a:ext cx="1022416" cy="410029"/>
          </a:xfrm>
          <a:prstGeom prst="rect">
            <a:avLst/>
          </a:prstGeom>
        </p:spPr>
        <p:txBody>
          <a:bodyPr anchor="t" rtlCol="false" tIns="0" lIns="0" bIns="0" rIns="0">
            <a:spAutoFit/>
          </a:bodyPr>
          <a:lstStyle/>
          <a:p>
            <a:pPr algn="ctr" marL="0" indent="0" lvl="0">
              <a:lnSpc>
                <a:spcPts val="3262"/>
              </a:lnSpc>
            </a:pPr>
            <a:r>
              <a:rPr lang="en-US" b="true" sz="2548" spc="152">
                <a:solidFill>
                  <a:srgbClr val="2A2B39"/>
                </a:solidFill>
                <a:latin typeface="Aristotelica Pro Bold"/>
                <a:ea typeface="Aristotelica Pro Bold"/>
                <a:cs typeface="Aristotelica Pro Bold"/>
                <a:sym typeface="Aristotelica Pro Bold"/>
              </a:rPr>
              <a:t>2.</a:t>
            </a:r>
          </a:p>
        </p:txBody>
      </p:sp>
      <p:sp>
        <p:nvSpPr>
          <p:cNvPr name="TextBox 15" id="15"/>
          <p:cNvSpPr txBox="true"/>
          <p:nvPr/>
        </p:nvSpPr>
        <p:spPr>
          <a:xfrm rot="0">
            <a:off x="4792534" y="4726955"/>
            <a:ext cx="2011778" cy="1758487"/>
          </a:xfrm>
          <a:prstGeom prst="rect">
            <a:avLst/>
          </a:prstGeom>
        </p:spPr>
        <p:txBody>
          <a:bodyPr anchor="t" rtlCol="false" tIns="0" lIns="0" bIns="0" rIns="0">
            <a:spAutoFit/>
          </a:bodyPr>
          <a:lstStyle/>
          <a:p>
            <a:pPr algn="ctr" marL="0" indent="0" lvl="0">
              <a:lnSpc>
                <a:spcPts val="2342"/>
              </a:lnSpc>
              <a:spcBef>
                <a:spcPct val="0"/>
              </a:spcBef>
            </a:pPr>
            <a:r>
              <a:rPr lang="en-US" sz="1673">
                <a:solidFill>
                  <a:srgbClr val="2A2B39"/>
                </a:solidFill>
                <a:latin typeface="Aristotelica Pro"/>
                <a:ea typeface="Aristotelica Pro"/>
                <a:cs typeface="Aristotelica Pro"/>
                <a:sym typeface="Aristotelica Pro"/>
              </a:rPr>
              <a:t>Melak</a:t>
            </a:r>
            <a:r>
              <a:rPr lang="en-US" sz="1673" strike="noStrike" u="none">
                <a:solidFill>
                  <a:srgbClr val="2A2B39"/>
                </a:solidFill>
                <a:latin typeface="Aristotelica Pro"/>
                <a:ea typeface="Aristotelica Pro"/>
                <a:cs typeface="Aristotelica Pro"/>
                <a:sym typeface="Aristotelica Pro"/>
              </a:rPr>
              <a:t>u</a:t>
            </a:r>
            <a:r>
              <a:rPr lang="en-US" sz="1673" strike="noStrike" u="none">
                <a:solidFill>
                  <a:srgbClr val="2A2B39"/>
                </a:solidFill>
                <a:latin typeface="Aristotelica Pro"/>
                <a:ea typeface="Aristotelica Pro"/>
                <a:cs typeface="Aristotelica Pro"/>
                <a:sym typeface="Aristotelica Pro"/>
              </a:rPr>
              <a:t>kan</a:t>
            </a:r>
            <a:r>
              <a:rPr lang="en-US" sz="1673" strike="noStrike" u="none">
                <a:solidFill>
                  <a:srgbClr val="2A2B39"/>
                </a:solidFill>
                <a:latin typeface="Aristotelica Pro"/>
                <a:ea typeface="Aristotelica Pro"/>
                <a:cs typeface="Aristotelica Pro"/>
                <a:sym typeface="Aristotelica Pro"/>
              </a:rPr>
              <a:t> </a:t>
            </a:r>
            <a:r>
              <a:rPr lang="en-US" sz="1673" strike="noStrike" u="none">
                <a:solidFill>
                  <a:srgbClr val="2A2B39"/>
                </a:solidFill>
                <a:latin typeface="Aristotelica Pro"/>
                <a:ea typeface="Aristotelica Pro"/>
                <a:cs typeface="Aristotelica Pro"/>
                <a:sym typeface="Aristotelica Pro"/>
              </a:rPr>
              <a:t>op</a:t>
            </a:r>
            <a:r>
              <a:rPr lang="en-US" sz="1673" strike="noStrike" u="none">
                <a:solidFill>
                  <a:srgbClr val="2A2B39"/>
                </a:solidFill>
                <a:latin typeface="Aristotelica Pro"/>
                <a:ea typeface="Aristotelica Pro"/>
                <a:cs typeface="Aristotelica Pro"/>
                <a:sym typeface="Aristotelica Pro"/>
              </a:rPr>
              <a:t>ti</a:t>
            </a:r>
            <a:r>
              <a:rPr lang="en-US" sz="1673" strike="noStrike" u="none">
                <a:solidFill>
                  <a:srgbClr val="2A2B39"/>
                </a:solidFill>
                <a:latin typeface="Aristotelica Pro"/>
                <a:ea typeface="Aristotelica Pro"/>
                <a:cs typeface="Aristotelica Pro"/>
                <a:sym typeface="Aristotelica Pro"/>
              </a:rPr>
              <a:t>m</a:t>
            </a:r>
            <a:r>
              <a:rPr lang="en-US" sz="1673" strike="noStrike" u="none">
                <a:solidFill>
                  <a:srgbClr val="2A2B39"/>
                </a:solidFill>
                <a:latin typeface="Aristotelica Pro"/>
                <a:ea typeface="Aristotelica Pro"/>
                <a:cs typeface="Aristotelica Pro"/>
                <a:sym typeface="Aristotelica Pro"/>
              </a:rPr>
              <a:t>asi h</a:t>
            </a:r>
            <a:r>
              <a:rPr lang="en-US" sz="1673" strike="noStrike" u="none">
                <a:solidFill>
                  <a:srgbClr val="2A2B39"/>
                </a:solidFill>
                <a:latin typeface="Aristotelica Pro"/>
                <a:ea typeface="Aristotelica Pro"/>
                <a:cs typeface="Aristotelica Pro"/>
                <a:sym typeface="Aristotelica Pro"/>
              </a:rPr>
              <a:t>yperp</a:t>
            </a:r>
            <a:r>
              <a:rPr lang="en-US" sz="1673" strike="noStrike" u="none">
                <a:solidFill>
                  <a:srgbClr val="2A2B39"/>
                </a:solidFill>
                <a:latin typeface="Aristotelica Pro"/>
                <a:ea typeface="Aristotelica Pro"/>
                <a:cs typeface="Aristotelica Pro"/>
                <a:sym typeface="Aristotelica Pro"/>
              </a:rPr>
              <a:t>ar</a:t>
            </a:r>
            <a:r>
              <a:rPr lang="en-US" sz="1673" strike="noStrike" u="none">
                <a:solidFill>
                  <a:srgbClr val="2A2B39"/>
                </a:solidFill>
                <a:latin typeface="Aristotelica Pro"/>
                <a:ea typeface="Aristotelica Pro"/>
                <a:cs typeface="Aristotelica Pro"/>
                <a:sym typeface="Aristotelica Pro"/>
              </a:rPr>
              <a:t>am</a:t>
            </a:r>
            <a:r>
              <a:rPr lang="en-US" sz="1673" strike="noStrike" u="none">
                <a:solidFill>
                  <a:srgbClr val="2A2B39"/>
                </a:solidFill>
                <a:latin typeface="Aristotelica Pro"/>
                <a:ea typeface="Aristotelica Pro"/>
                <a:cs typeface="Aristotelica Pro"/>
                <a:sym typeface="Aristotelica Pro"/>
              </a:rPr>
              <a:t>ete</a:t>
            </a:r>
            <a:r>
              <a:rPr lang="en-US" sz="1673" strike="noStrike" u="none">
                <a:solidFill>
                  <a:srgbClr val="2A2B39"/>
                </a:solidFill>
                <a:latin typeface="Aristotelica Pro"/>
                <a:ea typeface="Aristotelica Pro"/>
                <a:cs typeface="Aristotelica Pro"/>
                <a:sym typeface="Aristotelica Pro"/>
              </a:rPr>
              <a:t>r</a:t>
            </a:r>
            <a:r>
              <a:rPr lang="en-US" sz="1673" strike="noStrike" u="none">
                <a:solidFill>
                  <a:srgbClr val="2A2B39"/>
                </a:solidFill>
                <a:latin typeface="Aristotelica Pro"/>
                <a:ea typeface="Aristotelica Pro"/>
                <a:cs typeface="Aristotelica Pro"/>
                <a:sym typeface="Aristotelica Pro"/>
              </a:rPr>
              <a:t> </a:t>
            </a:r>
            <a:r>
              <a:rPr lang="en-US" sz="1673" strike="noStrike" u="none">
                <a:solidFill>
                  <a:srgbClr val="2A2B39"/>
                </a:solidFill>
                <a:latin typeface="Aristotelica Pro"/>
                <a:ea typeface="Aristotelica Pro"/>
                <a:cs typeface="Aristotelica Pro"/>
                <a:sym typeface="Aristotelica Pro"/>
              </a:rPr>
              <a:t>SVM s</a:t>
            </a:r>
            <a:r>
              <a:rPr lang="en-US" sz="1673" strike="noStrike" u="none">
                <a:solidFill>
                  <a:srgbClr val="2A2B39"/>
                </a:solidFill>
                <a:latin typeface="Aristotelica Pro"/>
                <a:ea typeface="Aristotelica Pro"/>
                <a:cs typeface="Aristotelica Pro"/>
                <a:sym typeface="Aristotelica Pro"/>
              </a:rPr>
              <a:t>e</a:t>
            </a:r>
            <a:r>
              <a:rPr lang="en-US" sz="1673" strike="noStrike" u="none">
                <a:solidFill>
                  <a:srgbClr val="2A2B39"/>
                </a:solidFill>
                <a:latin typeface="Aristotelica Pro"/>
                <a:ea typeface="Aristotelica Pro"/>
                <a:cs typeface="Aristotelica Pro"/>
                <a:sym typeface="Aristotelica Pro"/>
              </a:rPr>
              <a:t>c</a:t>
            </a:r>
            <a:r>
              <a:rPr lang="en-US" sz="1673" strike="noStrike" u="none">
                <a:solidFill>
                  <a:srgbClr val="2A2B39"/>
                </a:solidFill>
                <a:latin typeface="Aristotelica Pro"/>
                <a:ea typeface="Aristotelica Pro"/>
                <a:cs typeface="Aristotelica Pro"/>
                <a:sym typeface="Aristotelica Pro"/>
              </a:rPr>
              <a:t>ar</a:t>
            </a:r>
            <a:r>
              <a:rPr lang="en-US" sz="1673" strike="noStrike" u="none">
                <a:solidFill>
                  <a:srgbClr val="2A2B39"/>
                </a:solidFill>
                <a:latin typeface="Aristotelica Pro"/>
                <a:ea typeface="Aristotelica Pro"/>
                <a:cs typeface="Aristotelica Pro"/>
                <a:sym typeface="Aristotelica Pro"/>
              </a:rPr>
              <a:t>a</a:t>
            </a:r>
            <a:r>
              <a:rPr lang="en-US" sz="1673" strike="noStrike" u="none">
                <a:solidFill>
                  <a:srgbClr val="2A2B39"/>
                </a:solidFill>
                <a:latin typeface="Aristotelica Pro"/>
                <a:ea typeface="Aristotelica Pro"/>
                <a:cs typeface="Aristotelica Pro"/>
                <a:sym typeface="Aristotelica Pro"/>
              </a:rPr>
              <a:t> </a:t>
            </a:r>
            <a:r>
              <a:rPr lang="en-US" sz="1673" strike="noStrike" u="none">
                <a:solidFill>
                  <a:srgbClr val="2A2B39"/>
                </a:solidFill>
                <a:latin typeface="Aristotelica Pro"/>
                <a:ea typeface="Aristotelica Pro"/>
                <a:cs typeface="Aristotelica Pro"/>
                <a:sym typeface="Aristotelica Pro"/>
              </a:rPr>
              <a:t>lebi</a:t>
            </a:r>
            <a:r>
              <a:rPr lang="en-US" sz="1673" strike="noStrike" u="none">
                <a:solidFill>
                  <a:srgbClr val="2A2B39"/>
                </a:solidFill>
                <a:latin typeface="Aristotelica Pro"/>
                <a:ea typeface="Aristotelica Pro"/>
                <a:cs typeface="Aristotelica Pro"/>
                <a:sym typeface="Aristotelica Pro"/>
              </a:rPr>
              <a:t>h</a:t>
            </a:r>
            <a:r>
              <a:rPr lang="en-US" sz="1673" strike="noStrike" u="none">
                <a:solidFill>
                  <a:srgbClr val="2A2B39"/>
                </a:solidFill>
                <a:latin typeface="Aristotelica Pro"/>
                <a:ea typeface="Aristotelica Pro"/>
                <a:cs typeface="Aristotelica Pro"/>
                <a:sym typeface="Aristotelica Pro"/>
              </a:rPr>
              <a:t> m</a:t>
            </a:r>
            <a:r>
              <a:rPr lang="en-US" sz="1673" strike="noStrike" u="none">
                <a:solidFill>
                  <a:srgbClr val="2A2B39"/>
                </a:solidFill>
                <a:latin typeface="Aristotelica Pro"/>
                <a:ea typeface="Aristotelica Pro"/>
                <a:cs typeface="Aristotelica Pro"/>
                <a:sym typeface="Aristotelica Pro"/>
              </a:rPr>
              <a:t>e</a:t>
            </a:r>
            <a:r>
              <a:rPr lang="en-US" sz="1673" strike="noStrike" u="none">
                <a:solidFill>
                  <a:srgbClr val="2A2B39"/>
                </a:solidFill>
                <a:latin typeface="Aristotelica Pro"/>
                <a:ea typeface="Aristotelica Pro"/>
                <a:cs typeface="Aristotelica Pro"/>
                <a:sym typeface="Aristotelica Pro"/>
              </a:rPr>
              <a:t>ny</a:t>
            </a:r>
            <a:r>
              <a:rPr lang="en-US" sz="1673" strike="noStrike" u="none">
                <a:solidFill>
                  <a:srgbClr val="2A2B39"/>
                </a:solidFill>
                <a:latin typeface="Aristotelica Pro"/>
                <a:ea typeface="Aristotelica Pro"/>
                <a:cs typeface="Aristotelica Pro"/>
                <a:sym typeface="Aristotelica Pro"/>
              </a:rPr>
              <a:t>e</a:t>
            </a:r>
            <a:r>
              <a:rPr lang="en-US" sz="1673" strike="noStrike" u="none">
                <a:solidFill>
                  <a:srgbClr val="2A2B39"/>
                </a:solidFill>
                <a:latin typeface="Aristotelica Pro"/>
                <a:ea typeface="Aristotelica Pro"/>
                <a:cs typeface="Aristotelica Pro"/>
                <a:sym typeface="Aristotelica Pro"/>
              </a:rPr>
              <a:t>luruh</a:t>
            </a:r>
            <a:r>
              <a:rPr lang="en-US" sz="1673" strike="noStrike" u="none">
                <a:solidFill>
                  <a:srgbClr val="2A2B39"/>
                </a:solidFill>
                <a:latin typeface="Aristotelica Pro"/>
                <a:ea typeface="Aristotelica Pro"/>
                <a:cs typeface="Aristotelica Pro"/>
                <a:sym typeface="Aristotelica Pro"/>
              </a:rPr>
              <a:t> </a:t>
            </a:r>
            <a:r>
              <a:rPr lang="en-US" sz="1673" strike="noStrike" u="none">
                <a:solidFill>
                  <a:srgbClr val="2A2B39"/>
                </a:solidFill>
                <a:latin typeface="Aristotelica Pro"/>
                <a:ea typeface="Aristotelica Pro"/>
                <a:cs typeface="Aristotelica Pro"/>
                <a:sym typeface="Aristotelica Pro"/>
              </a:rPr>
              <a:t>un</a:t>
            </a:r>
            <a:r>
              <a:rPr lang="en-US" sz="1673" strike="noStrike" u="none">
                <a:solidFill>
                  <a:srgbClr val="2A2B39"/>
                </a:solidFill>
                <a:latin typeface="Aristotelica Pro"/>
                <a:ea typeface="Aristotelica Pro"/>
                <a:cs typeface="Aristotelica Pro"/>
                <a:sym typeface="Aristotelica Pro"/>
              </a:rPr>
              <a:t>t</a:t>
            </a:r>
            <a:r>
              <a:rPr lang="en-US" sz="1673" strike="noStrike" u="none">
                <a:solidFill>
                  <a:srgbClr val="2A2B39"/>
                </a:solidFill>
                <a:latin typeface="Aristotelica Pro"/>
                <a:ea typeface="Aristotelica Pro"/>
                <a:cs typeface="Aristotelica Pro"/>
                <a:sym typeface="Aristotelica Pro"/>
              </a:rPr>
              <a:t>uk</a:t>
            </a:r>
            <a:r>
              <a:rPr lang="en-US" sz="1673" strike="noStrike" u="none">
                <a:solidFill>
                  <a:srgbClr val="2A2B39"/>
                </a:solidFill>
                <a:latin typeface="Aristotelica Pro"/>
                <a:ea typeface="Aristotelica Pro"/>
                <a:cs typeface="Aristotelica Pro"/>
                <a:sym typeface="Aristotelica Pro"/>
              </a:rPr>
              <a:t> </a:t>
            </a:r>
            <a:r>
              <a:rPr lang="en-US" sz="1673" strike="noStrike" u="none">
                <a:solidFill>
                  <a:srgbClr val="2A2B39"/>
                </a:solidFill>
                <a:latin typeface="Aristotelica Pro"/>
                <a:ea typeface="Aristotelica Pro"/>
                <a:cs typeface="Aristotelica Pro"/>
                <a:sym typeface="Aristotelica Pro"/>
              </a:rPr>
              <a:t>m</a:t>
            </a:r>
            <a:r>
              <a:rPr lang="en-US" sz="1673" strike="noStrike" u="none">
                <a:solidFill>
                  <a:srgbClr val="2A2B39"/>
                </a:solidFill>
                <a:latin typeface="Aristotelica Pro"/>
                <a:ea typeface="Aristotelica Pro"/>
                <a:cs typeface="Aristotelica Pro"/>
                <a:sym typeface="Aristotelica Pro"/>
              </a:rPr>
              <a:t>en</a:t>
            </a:r>
            <a:r>
              <a:rPr lang="en-US" sz="1673" strike="noStrike" u="none">
                <a:solidFill>
                  <a:srgbClr val="2A2B39"/>
                </a:solidFill>
                <a:latin typeface="Aristotelica Pro"/>
                <a:ea typeface="Aristotelica Pro"/>
                <a:cs typeface="Aristotelica Pro"/>
                <a:sym typeface="Aristotelica Pro"/>
              </a:rPr>
              <a:t>ingka</a:t>
            </a:r>
            <a:r>
              <a:rPr lang="en-US" sz="1673" strike="noStrike" u="none">
                <a:solidFill>
                  <a:srgbClr val="2A2B39"/>
                </a:solidFill>
                <a:latin typeface="Aristotelica Pro"/>
                <a:ea typeface="Aristotelica Pro"/>
                <a:cs typeface="Aristotelica Pro"/>
                <a:sym typeface="Aristotelica Pro"/>
              </a:rPr>
              <a:t>t</a:t>
            </a:r>
            <a:r>
              <a:rPr lang="en-US" sz="1673" strike="noStrike" u="none">
                <a:solidFill>
                  <a:srgbClr val="2A2B39"/>
                </a:solidFill>
                <a:latin typeface="Aristotelica Pro"/>
                <a:ea typeface="Aristotelica Pro"/>
                <a:cs typeface="Aristotelica Pro"/>
                <a:sym typeface="Aristotelica Pro"/>
              </a:rPr>
              <a:t>ka</a:t>
            </a:r>
            <a:r>
              <a:rPr lang="en-US" sz="1673" strike="noStrike" u="none">
                <a:solidFill>
                  <a:srgbClr val="2A2B39"/>
                </a:solidFill>
                <a:latin typeface="Aristotelica Pro"/>
                <a:ea typeface="Aristotelica Pro"/>
                <a:cs typeface="Aristotelica Pro"/>
                <a:sym typeface="Aristotelica Pro"/>
              </a:rPr>
              <a:t>n</a:t>
            </a:r>
            <a:r>
              <a:rPr lang="en-US" sz="1673" strike="noStrike" u="none">
                <a:solidFill>
                  <a:srgbClr val="2A2B39"/>
                </a:solidFill>
                <a:latin typeface="Aristotelica Pro"/>
                <a:ea typeface="Aristotelica Pro"/>
                <a:cs typeface="Aristotelica Pro"/>
                <a:sym typeface="Aristotelica Pro"/>
              </a:rPr>
              <a:t> ak</a:t>
            </a:r>
            <a:r>
              <a:rPr lang="en-US" sz="1673" strike="noStrike" u="none">
                <a:solidFill>
                  <a:srgbClr val="2A2B39"/>
                </a:solidFill>
                <a:latin typeface="Aristotelica Pro"/>
                <a:ea typeface="Aristotelica Pro"/>
                <a:cs typeface="Aristotelica Pro"/>
                <a:sym typeface="Aristotelica Pro"/>
              </a:rPr>
              <a:t>ur</a:t>
            </a:r>
            <a:r>
              <a:rPr lang="en-US" sz="1673" strike="noStrike" u="none">
                <a:solidFill>
                  <a:srgbClr val="2A2B39"/>
                </a:solidFill>
                <a:latin typeface="Aristotelica Pro"/>
                <a:ea typeface="Aristotelica Pro"/>
                <a:cs typeface="Aristotelica Pro"/>
                <a:sym typeface="Aristotelica Pro"/>
              </a:rPr>
              <a:t>a</a:t>
            </a:r>
            <a:r>
              <a:rPr lang="en-US" sz="1673" strike="noStrike" u="none">
                <a:solidFill>
                  <a:srgbClr val="2A2B39"/>
                </a:solidFill>
                <a:latin typeface="Aristotelica Pro"/>
                <a:ea typeface="Aristotelica Pro"/>
                <a:cs typeface="Aristotelica Pro"/>
                <a:sym typeface="Aristotelica Pro"/>
              </a:rPr>
              <a:t>s</a:t>
            </a:r>
            <a:r>
              <a:rPr lang="en-US" sz="1673" strike="noStrike" u="none">
                <a:solidFill>
                  <a:srgbClr val="2A2B39"/>
                </a:solidFill>
                <a:latin typeface="Aristotelica Pro"/>
                <a:ea typeface="Aristotelica Pro"/>
                <a:cs typeface="Aristotelica Pro"/>
                <a:sym typeface="Aristotelica Pro"/>
              </a:rPr>
              <a:t>i model.</a:t>
            </a:r>
          </a:p>
        </p:txBody>
      </p:sp>
      <p:sp>
        <p:nvSpPr>
          <p:cNvPr name="TextBox 16" id="16"/>
          <p:cNvSpPr txBox="true"/>
          <p:nvPr/>
        </p:nvSpPr>
        <p:spPr>
          <a:xfrm rot="0">
            <a:off x="7461640" y="4726955"/>
            <a:ext cx="2011778" cy="2050716"/>
          </a:xfrm>
          <a:prstGeom prst="rect">
            <a:avLst/>
          </a:prstGeom>
        </p:spPr>
        <p:txBody>
          <a:bodyPr anchor="t" rtlCol="false" tIns="0" lIns="0" bIns="0" rIns="0">
            <a:spAutoFit/>
          </a:bodyPr>
          <a:lstStyle/>
          <a:p>
            <a:pPr algn="ctr">
              <a:lnSpc>
                <a:spcPts val="2342"/>
              </a:lnSpc>
              <a:spcBef>
                <a:spcPct val="0"/>
              </a:spcBef>
            </a:pPr>
            <a:r>
              <a:rPr lang="en-US" sz="1673">
                <a:solidFill>
                  <a:srgbClr val="2A2B39"/>
                </a:solidFill>
                <a:latin typeface="Aristotelica Pro"/>
                <a:ea typeface="Aristotelica Pro"/>
                <a:cs typeface="Aristotelica Pro"/>
                <a:sym typeface="Aristotelica Pro"/>
              </a:rPr>
              <a:t>M</a:t>
            </a:r>
            <a:r>
              <a:rPr lang="en-US" sz="1673">
                <a:solidFill>
                  <a:srgbClr val="2A2B39"/>
                </a:solidFill>
                <a:latin typeface="Aristotelica Pro"/>
                <a:ea typeface="Aristotelica Pro"/>
                <a:cs typeface="Aristotelica Pro"/>
                <a:sym typeface="Aristotelica Pro"/>
              </a:rPr>
              <a:t>enggunakan metode seleksi fitur yang lebih spesifik untuk menyaring fitur yang benar-benar relevan.</a:t>
            </a:r>
          </a:p>
          <a:p>
            <a:pPr algn="ctr" marL="0" indent="0" lvl="0">
              <a:lnSpc>
                <a:spcPts val="2342"/>
              </a:lnSpc>
              <a:spcBef>
                <a:spcPct val="0"/>
              </a:spcBef>
            </a:pPr>
          </a:p>
        </p:txBody>
      </p:sp>
      <p:grpSp>
        <p:nvGrpSpPr>
          <p:cNvPr name="Group 17" id="17"/>
          <p:cNvGrpSpPr/>
          <p:nvPr/>
        </p:nvGrpSpPr>
        <p:grpSpPr>
          <a:xfrm rot="0">
            <a:off x="4463870" y="3769082"/>
            <a:ext cx="2669106" cy="724530"/>
            <a:chOff x="0" y="0"/>
            <a:chExt cx="1497142" cy="406400"/>
          </a:xfrm>
        </p:grpSpPr>
        <p:sp>
          <p:nvSpPr>
            <p:cNvPr name="Freeform 18" id="18"/>
            <p:cNvSpPr/>
            <p:nvPr/>
          </p:nvSpPr>
          <p:spPr>
            <a:xfrm flipH="false" flipV="false" rot="0">
              <a:off x="0" y="0"/>
              <a:ext cx="1477919" cy="406400"/>
            </a:xfrm>
            <a:custGeom>
              <a:avLst/>
              <a:gdLst/>
              <a:ahLst/>
              <a:cxnLst/>
              <a:rect r="r" b="b" t="t" l="l"/>
              <a:pathLst>
                <a:path h="406400" w="1477919">
                  <a:moveTo>
                    <a:pt x="1247533" y="0"/>
                  </a:moveTo>
                  <a:lnTo>
                    <a:pt x="46409" y="0"/>
                  </a:lnTo>
                  <a:cubicBezTo>
                    <a:pt x="20778" y="0"/>
                    <a:pt x="0" y="20778"/>
                    <a:pt x="0" y="46409"/>
                  </a:cubicBezTo>
                  <a:lnTo>
                    <a:pt x="0" y="359991"/>
                  </a:lnTo>
                  <a:cubicBezTo>
                    <a:pt x="0" y="385622"/>
                    <a:pt x="20778" y="406400"/>
                    <a:pt x="46409" y="406400"/>
                  </a:cubicBezTo>
                  <a:lnTo>
                    <a:pt x="1247533" y="406400"/>
                  </a:lnTo>
                  <a:cubicBezTo>
                    <a:pt x="1277248" y="406400"/>
                    <a:pt x="1305746" y="394596"/>
                    <a:pt x="1326758" y="373584"/>
                  </a:cubicBezTo>
                  <a:lnTo>
                    <a:pt x="1464326" y="236016"/>
                  </a:lnTo>
                  <a:cubicBezTo>
                    <a:pt x="1482450" y="217892"/>
                    <a:pt x="1482450" y="188508"/>
                    <a:pt x="1464326" y="170384"/>
                  </a:cubicBezTo>
                  <a:lnTo>
                    <a:pt x="1326758" y="32816"/>
                  </a:lnTo>
                  <a:cubicBezTo>
                    <a:pt x="1305746" y="11804"/>
                    <a:pt x="1277248" y="0"/>
                    <a:pt x="1247533" y="0"/>
                  </a:cubicBezTo>
                  <a:close/>
                </a:path>
              </a:pathLst>
            </a:custGeom>
            <a:solidFill>
              <a:srgbClr val="8CACFF"/>
            </a:solidFill>
          </p:spPr>
        </p:sp>
        <p:sp>
          <p:nvSpPr>
            <p:cNvPr name="TextBox 19" id="19"/>
            <p:cNvSpPr txBox="true"/>
            <p:nvPr/>
          </p:nvSpPr>
          <p:spPr>
            <a:xfrm>
              <a:off x="0" y="-38100"/>
              <a:ext cx="1382842" cy="444500"/>
            </a:xfrm>
            <a:prstGeom prst="rect">
              <a:avLst/>
            </a:prstGeom>
          </p:spPr>
          <p:txBody>
            <a:bodyPr anchor="ctr" rtlCol="false" tIns="50800" lIns="50800" bIns="50800" rIns="50800"/>
            <a:lstStyle/>
            <a:p>
              <a:pPr algn="ctr">
                <a:lnSpc>
                  <a:spcPts val="2086"/>
                </a:lnSpc>
              </a:pPr>
            </a:p>
          </p:txBody>
        </p:sp>
      </p:grpSp>
      <p:grpSp>
        <p:nvGrpSpPr>
          <p:cNvPr name="Group 20" id="20"/>
          <p:cNvGrpSpPr/>
          <p:nvPr/>
        </p:nvGrpSpPr>
        <p:grpSpPr>
          <a:xfrm rot="0">
            <a:off x="7132976" y="3769082"/>
            <a:ext cx="2669106" cy="724530"/>
            <a:chOff x="0" y="0"/>
            <a:chExt cx="1497142" cy="406400"/>
          </a:xfrm>
        </p:grpSpPr>
        <p:sp>
          <p:nvSpPr>
            <p:cNvPr name="Freeform 21" id="21"/>
            <p:cNvSpPr/>
            <p:nvPr/>
          </p:nvSpPr>
          <p:spPr>
            <a:xfrm flipH="false" flipV="false" rot="0">
              <a:off x="0" y="0"/>
              <a:ext cx="1477919" cy="406400"/>
            </a:xfrm>
            <a:custGeom>
              <a:avLst/>
              <a:gdLst/>
              <a:ahLst/>
              <a:cxnLst/>
              <a:rect r="r" b="b" t="t" l="l"/>
              <a:pathLst>
                <a:path h="406400" w="1477919">
                  <a:moveTo>
                    <a:pt x="1247533" y="0"/>
                  </a:moveTo>
                  <a:lnTo>
                    <a:pt x="46409" y="0"/>
                  </a:lnTo>
                  <a:cubicBezTo>
                    <a:pt x="20778" y="0"/>
                    <a:pt x="0" y="20778"/>
                    <a:pt x="0" y="46409"/>
                  </a:cubicBezTo>
                  <a:lnTo>
                    <a:pt x="0" y="359991"/>
                  </a:lnTo>
                  <a:cubicBezTo>
                    <a:pt x="0" y="385622"/>
                    <a:pt x="20778" y="406400"/>
                    <a:pt x="46409" y="406400"/>
                  </a:cubicBezTo>
                  <a:lnTo>
                    <a:pt x="1247533" y="406400"/>
                  </a:lnTo>
                  <a:cubicBezTo>
                    <a:pt x="1277248" y="406400"/>
                    <a:pt x="1305746" y="394596"/>
                    <a:pt x="1326758" y="373584"/>
                  </a:cubicBezTo>
                  <a:lnTo>
                    <a:pt x="1464326" y="236016"/>
                  </a:lnTo>
                  <a:cubicBezTo>
                    <a:pt x="1482450" y="217892"/>
                    <a:pt x="1482450" y="188508"/>
                    <a:pt x="1464326" y="170384"/>
                  </a:cubicBezTo>
                  <a:lnTo>
                    <a:pt x="1326758" y="32816"/>
                  </a:lnTo>
                  <a:cubicBezTo>
                    <a:pt x="1305746" y="11804"/>
                    <a:pt x="1277248" y="0"/>
                    <a:pt x="1247533" y="0"/>
                  </a:cubicBezTo>
                  <a:close/>
                </a:path>
              </a:pathLst>
            </a:custGeom>
            <a:solidFill>
              <a:srgbClr val="FFBBE6"/>
            </a:solidFill>
            <a:ln cap="sq">
              <a:noFill/>
              <a:prstDash val="solid"/>
              <a:miter/>
            </a:ln>
          </p:spPr>
        </p:sp>
        <p:sp>
          <p:nvSpPr>
            <p:cNvPr name="TextBox 22" id="22"/>
            <p:cNvSpPr txBox="true"/>
            <p:nvPr/>
          </p:nvSpPr>
          <p:spPr>
            <a:xfrm>
              <a:off x="0" y="-38100"/>
              <a:ext cx="1382842" cy="444500"/>
            </a:xfrm>
            <a:prstGeom prst="rect">
              <a:avLst/>
            </a:prstGeom>
          </p:spPr>
          <p:txBody>
            <a:bodyPr anchor="ctr" rtlCol="false" tIns="50800" lIns="50800" bIns="50800" rIns="50800"/>
            <a:lstStyle/>
            <a:p>
              <a:pPr algn="ctr">
                <a:lnSpc>
                  <a:spcPts val="2086"/>
                </a:lnSpc>
              </a:pPr>
            </a:p>
          </p:txBody>
        </p:sp>
      </p:grpSp>
      <p:sp>
        <p:nvSpPr>
          <p:cNvPr name="Freeform 23" id="23"/>
          <p:cNvSpPr/>
          <p:nvPr/>
        </p:nvSpPr>
        <p:spPr>
          <a:xfrm flipH="false" flipV="false" rot="-556457">
            <a:off x="4535011" y="3407996"/>
            <a:ext cx="346152" cy="910927"/>
          </a:xfrm>
          <a:custGeom>
            <a:avLst/>
            <a:gdLst/>
            <a:ahLst/>
            <a:cxnLst/>
            <a:rect r="r" b="b" t="t" l="l"/>
            <a:pathLst>
              <a:path h="910927" w="346152">
                <a:moveTo>
                  <a:pt x="0" y="0"/>
                </a:moveTo>
                <a:lnTo>
                  <a:pt x="346152" y="0"/>
                </a:lnTo>
                <a:lnTo>
                  <a:pt x="346152" y="910927"/>
                </a:lnTo>
                <a:lnTo>
                  <a:pt x="0" y="91092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24" id="24"/>
          <p:cNvSpPr/>
          <p:nvPr/>
        </p:nvSpPr>
        <p:spPr>
          <a:xfrm flipH="false" flipV="false" rot="-556457">
            <a:off x="7204117" y="3407996"/>
            <a:ext cx="346152" cy="910927"/>
          </a:xfrm>
          <a:custGeom>
            <a:avLst/>
            <a:gdLst/>
            <a:ahLst/>
            <a:cxnLst/>
            <a:rect r="r" b="b" t="t" l="l"/>
            <a:pathLst>
              <a:path h="910927" w="346152">
                <a:moveTo>
                  <a:pt x="0" y="0"/>
                </a:moveTo>
                <a:lnTo>
                  <a:pt x="346152" y="0"/>
                </a:lnTo>
                <a:lnTo>
                  <a:pt x="346152" y="910927"/>
                </a:lnTo>
                <a:lnTo>
                  <a:pt x="0" y="91092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cap="sq">
            <a:noFill/>
            <a:prstDash val="solid"/>
            <a:miter/>
          </a:ln>
        </p:spPr>
      </p:sp>
      <p:grpSp>
        <p:nvGrpSpPr>
          <p:cNvPr name="Group 25" id="25"/>
          <p:cNvGrpSpPr/>
          <p:nvPr/>
        </p:nvGrpSpPr>
        <p:grpSpPr>
          <a:xfrm rot="0">
            <a:off x="9949940" y="4131347"/>
            <a:ext cx="2458245" cy="3127391"/>
            <a:chOff x="0" y="0"/>
            <a:chExt cx="1640838" cy="2087482"/>
          </a:xfrm>
        </p:grpSpPr>
        <p:sp>
          <p:nvSpPr>
            <p:cNvPr name="Freeform 26" id="26"/>
            <p:cNvSpPr/>
            <p:nvPr/>
          </p:nvSpPr>
          <p:spPr>
            <a:xfrm flipH="false" flipV="false" rot="0">
              <a:off x="39983" y="45156"/>
              <a:ext cx="1600855" cy="2041620"/>
            </a:xfrm>
            <a:custGeom>
              <a:avLst/>
              <a:gdLst/>
              <a:ahLst/>
              <a:cxnLst/>
              <a:rect r="r" b="b" t="t" l="l"/>
              <a:pathLst>
                <a:path h="2041620" w="1600855">
                  <a:moveTo>
                    <a:pt x="657" y="2011846"/>
                  </a:moveTo>
                  <a:cubicBezTo>
                    <a:pt x="-1883" y="2020736"/>
                    <a:pt x="3197" y="2027086"/>
                    <a:pt x="11513" y="2028356"/>
                  </a:cubicBezTo>
                  <a:cubicBezTo>
                    <a:pt x="21003" y="2029625"/>
                    <a:pt x="29308" y="2029625"/>
                    <a:pt x="38798" y="2029625"/>
                  </a:cubicBezTo>
                  <a:cubicBezTo>
                    <a:pt x="76760" y="2030896"/>
                    <a:pt x="114722" y="2030896"/>
                    <a:pt x="153871" y="2032166"/>
                  </a:cubicBezTo>
                  <a:cubicBezTo>
                    <a:pt x="175224" y="2033436"/>
                    <a:pt x="196578" y="2034706"/>
                    <a:pt x="216745" y="2035975"/>
                  </a:cubicBezTo>
                  <a:cubicBezTo>
                    <a:pt x="252335" y="2037246"/>
                    <a:pt x="286738" y="2037246"/>
                    <a:pt x="322327" y="2038516"/>
                  </a:cubicBezTo>
                  <a:cubicBezTo>
                    <a:pt x="336563" y="2038516"/>
                    <a:pt x="349613" y="2038516"/>
                    <a:pt x="363848" y="2037246"/>
                  </a:cubicBezTo>
                  <a:cubicBezTo>
                    <a:pt x="369780" y="2037246"/>
                    <a:pt x="376898" y="2035975"/>
                    <a:pt x="382830" y="2035975"/>
                  </a:cubicBezTo>
                  <a:cubicBezTo>
                    <a:pt x="406556" y="2037246"/>
                    <a:pt x="881082" y="2028356"/>
                    <a:pt x="904808" y="2029625"/>
                  </a:cubicBezTo>
                  <a:cubicBezTo>
                    <a:pt x="938025" y="2030896"/>
                    <a:pt x="1029371" y="2030896"/>
                    <a:pt x="1062588" y="2030896"/>
                  </a:cubicBezTo>
                  <a:cubicBezTo>
                    <a:pt x="1075638" y="2030896"/>
                    <a:pt x="1087501" y="2029625"/>
                    <a:pt x="1100550" y="2029625"/>
                  </a:cubicBezTo>
                  <a:lnTo>
                    <a:pt x="1164611" y="2033436"/>
                  </a:lnTo>
                  <a:cubicBezTo>
                    <a:pt x="1210878" y="2035975"/>
                    <a:pt x="1255958" y="2033436"/>
                    <a:pt x="1302224" y="2037246"/>
                  </a:cubicBezTo>
                  <a:cubicBezTo>
                    <a:pt x="1379334" y="2042325"/>
                    <a:pt x="1457631" y="2035975"/>
                    <a:pt x="1537355" y="2041056"/>
                  </a:cubicBezTo>
                  <a:cubicBezTo>
                    <a:pt x="1557675" y="2042325"/>
                    <a:pt x="1577995" y="2041056"/>
                    <a:pt x="1600855" y="2041056"/>
                  </a:cubicBezTo>
                  <a:lnTo>
                    <a:pt x="1600855" y="1981366"/>
                  </a:lnTo>
                  <a:cubicBezTo>
                    <a:pt x="1599585" y="1908748"/>
                    <a:pt x="1598315" y="1834591"/>
                    <a:pt x="1598315" y="1755800"/>
                  </a:cubicBezTo>
                  <a:cubicBezTo>
                    <a:pt x="1598315" y="1664649"/>
                    <a:pt x="1602125" y="1571953"/>
                    <a:pt x="1595775" y="1480802"/>
                  </a:cubicBezTo>
                  <a:cubicBezTo>
                    <a:pt x="1588155" y="1420550"/>
                    <a:pt x="1576725" y="232498"/>
                    <a:pt x="1576725" y="172246"/>
                  </a:cubicBezTo>
                  <a:cubicBezTo>
                    <a:pt x="1574185" y="130533"/>
                    <a:pt x="1572915" y="87275"/>
                    <a:pt x="1570375" y="45562"/>
                  </a:cubicBezTo>
                  <a:cubicBezTo>
                    <a:pt x="1570375" y="33202"/>
                    <a:pt x="1569105" y="20843"/>
                    <a:pt x="1567835" y="5644"/>
                  </a:cubicBezTo>
                  <a:cubicBezTo>
                    <a:pt x="1557675" y="3104"/>
                    <a:pt x="1548785" y="1834"/>
                    <a:pt x="1538625" y="564"/>
                  </a:cubicBezTo>
                  <a:cubicBezTo>
                    <a:pt x="1531005" y="-706"/>
                    <a:pt x="1523385" y="564"/>
                    <a:pt x="1517035" y="564"/>
                  </a:cubicBezTo>
                  <a:lnTo>
                    <a:pt x="5581" y="5644"/>
                  </a:lnTo>
                  <a:lnTo>
                    <a:pt x="657" y="2011846"/>
                  </a:lnTo>
                  <a:close/>
                </a:path>
              </a:pathLst>
            </a:custGeom>
            <a:solidFill>
              <a:srgbClr val="FD8D53"/>
            </a:solidFill>
          </p:spPr>
        </p:sp>
        <p:sp>
          <p:nvSpPr>
            <p:cNvPr name="Freeform 27" id="27"/>
            <p:cNvSpPr/>
            <p:nvPr/>
          </p:nvSpPr>
          <p:spPr>
            <a:xfrm flipH="false" flipV="false" rot="0">
              <a:off x="11430" y="16510"/>
              <a:ext cx="1579878" cy="2032872"/>
            </a:xfrm>
            <a:custGeom>
              <a:avLst/>
              <a:gdLst/>
              <a:ahLst/>
              <a:cxnLst/>
              <a:rect r="r" b="b" t="t" l="l"/>
              <a:pathLst>
                <a:path h="2032872" w="1579878">
                  <a:moveTo>
                    <a:pt x="1579878" y="2032872"/>
                  </a:moveTo>
                  <a:lnTo>
                    <a:pt x="0" y="2025252"/>
                  </a:lnTo>
                  <a:lnTo>
                    <a:pt x="0" y="719989"/>
                  </a:lnTo>
                  <a:lnTo>
                    <a:pt x="7620" y="20320"/>
                  </a:lnTo>
                  <a:lnTo>
                    <a:pt x="785072" y="0"/>
                  </a:lnTo>
                  <a:lnTo>
                    <a:pt x="1558288" y="8890"/>
                  </a:lnTo>
                  <a:close/>
                </a:path>
              </a:pathLst>
            </a:custGeom>
            <a:solidFill>
              <a:srgbClr val="FFD2BB"/>
            </a:solidFill>
          </p:spPr>
        </p:sp>
        <p:sp>
          <p:nvSpPr>
            <p:cNvPr name="Freeform 28" id="28"/>
            <p:cNvSpPr/>
            <p:nvPr/>
          </p:nvSpPr>
          <p:spPr>
            <a:xfrm flipH="false" flipV="false" rot="0">
              <a:off x="-215" y="0"/>
              <a:ext cx="1604223" cy="2058836"/>
            </a:xfrm>
            <a:custGeom>
              <a:avLst/>
              <a:gdLst/>
              <a:ahLst/>
              <a:cxnLst/>
              <a:rect r="r" b="b" t="t" l="l"/>
              <a:pathLst>
                <a:path h="2058836" w="1604223">
                  <a:moveTo>
                    <a:pt x="1571203" y="21590"/>
                  </a:moveTo>
                  <a:cubicBezTo>
                    <a:pt x="1572473" y="34290"/>
                    <a:pt x="1572473" y="44450"/>
                    <a:pt x="1573743" y="55184"/>
                  </a:cubicBezTo>
                  <a:cubicBezTo>
                    <a:pt x="1576283" y="96897"/>
                    <a:pt x="1577553" y="140155"/>
                    <a:pt x="1580093" y="181868"/>
                  </a:cubicBezTo>
                  <a:cubicBezTo>
                    <a:pt x="1580093" y="242121"/>
                    <a:pt x="1592793" y="1430173"/>
                    <a:pt x="1599143" y="1490425"/>
                  </a:cubicBezTo>
                  <a:cubicBezTo>
                    <a:pt x="1605493" y="1581576"/>
                    <a:pt x="1601683" y="1674272"/>
                    <a:pt x="1601683" y="1765422"/>
                  </a:cubicBezTo>
                  <a:cubicBezTo>
                    <a:pt x="1601683" y="1845759"/>
                    <a:pt x="1602953" y="1919916"/>
                    <a:pt x="1604223" y="1998581"/>
                  </a:cubicBezTo>
                  <a:lnTo>
                    <a:pt x="1604223" y="2058272"/>
                  </a:lnTo>
                  <a:cubicBezTo>
                    <a:pt x="1581363" y="2058272"/>
                    <a:pt x="1561043" y="2059542"/>
                    <a:pt x="1540723" y="2058272"/>
                  </a:cubicBezTo>
                  <a:cubicBezTo>
                    <a:pt x="1463426" y="2053192"/>
                    <a:pt x="1385129" y="2059542"/>
                    <a:pt x="1308019" y="2054462"/>
                  </a:cubicBezTo>
                  <a:cubicBezTo>
                    <a:pt x="1261752" y="2050652"/>
                    <a:pt x="1216672" y="2053192"/>
                    <a:pt x="1170406" y="2050652"/>
                  </a:cubicBezTo>
                  <a:lnTo>
                    <a:pt x="1106345" y="2046842"/>
                  </a:lnTo>
                  <a:cubicBezTo>
                    <a:pt x="1093296" y="2046842"/>
                    <a:pt x="1081433" y="2048112"/>
                    <a:pt x="1068383" y="2048112"/>
                  </a:cubicBezTo>
                  <a:cubicBezTo>
                    <a:pt x="1035166" y="2046842"/>
                    <a:pt x="943820" y="2048112"/>
                    <a:pt x="910603" y="2046842"/>
                  </a:cubicBezTo>
                  <a:cubicBezTo>
                    <a:pt x="886877" y="2045572"/>
                    <a:pt x="412351" y="2054462"/>
                    <a:pt x="388624" y="2053192"/>
                  </a:cubicBezTo>
                  <a:cubicBezTo>
                    <a:pt x="382693" y="2053192"/>
                    <a:pt x="375575" y="2054462"/>
                    <a:pt x="369643" y="2054462"/>
                  </a:cubicBezTo>
                  <a:cubicBezTo>
                    <a:pt x="355408" y="2054462"/>
                    <a:pt x="342358" y="2055731"/>
                    <a:pt x="328122" y="2055731"/>
                  </a:cubicBezTo>
                  <a:cubicBezTo>
                    <a:pt x="292533" y="2055731"/>
                    <a:pt x="258130" y="2054462"/>
                    <a:pt x="222540" y="2053192"/>
                  </a:cubicBezTo>
                  <a:cubicBezTo>
                    <a:pt x="201187" y="2051922"/>
                    <a:pt x="179833" y="2050652"/>
                    <a:pt x="159666" y="2049381"/>
                  </a:cubicBezTo>
                  <a:cubicBezTo>
                    <a:pt x="121703" y="2048112"/>
                    <a:pt x="83741" y="2046842"/>
                    <a:pt x="44593" y="2046842"/>
                  </a:cubicBezTo>
                  <a:cubicBezTo>
                    <a:pt x="34505" y="2046842"/>
                    <a:pt x="25615" y="2046842"/>
                    <a:pt x="15455" y="2045572"/>
                  </a:cubicBezTo>
                  <a:cubicBezTo>
                    <a:pt x="6565" y="2044302"/>
                    <a:pt x="1485" y="2037952"/>
                    <a:pt x="4025" y="2029062"/>
                  </a:cubicBezTo>
                  <a:cubicBezTo>
                    <a:pt x="12915" y="1997162"/>
                    <a:pt x="9105" y="1958539"/>
                    <a:pt x="7835" y="1918371"/>
                  </a:cubicBezTo>
                  <a:cubicBezTo>
                    <a:pt x="6565" y="1836489"/>
                    <a:pt x="2755" y="1756153"/>
                    <a:pt x="4025" y="1674272"/>
                  </a:cubicBezTo>
                  <a:cubicBezTo>
                    <a:pt x="1485" y="1572306"/>
                    <a:pt x="-3595" y="310098"/>
                    <a:pt x="4025" y="206587"/>
                  </a:cubicBezTo>
                  <a:cubicBezTo>
                    <a:pt x="5295" y="186503"/>
                    <a:pt x="4025" y="164874"/>
                    <a:pt x="5295" y="144790"/>
                  </a:cubicBezTo>
                  <a:cubicBezTo>
                    <a:pt x="6565" y="112347"/>
                    <a:pt x="9105" y="76813"/>
                    <a:pt x="10375" y="44450"/>
                  </a:cubicBezTo>
                  <a:cubicBezTo>
                    <a:pt x="10375" y="41910"/>
                    <a:pt x="11645" y="39370"/>
                    <a:pt x="12915" y="38100"/>
                  </a:cubicBezTo>
                  <a:cubicBezTo>
                    <a:pt x="34505" y="35560"/>
                    <a:pt x="54084" y="30480"/>
                    <a:pt x="73065" y="29210"/>
                  </a:cubicBezTo>
                  <a:cubicBezTo>
                    <a:pt x="105095" y="25400"/>
                    <a:pt x="137126" y="22860"/>
                    <a:pt x="170342" y="20320"/>
                  </a:cubicBezTo>
                  <a:cubicBezTo>
                    <a:pt x="192882" y="17780"/>
                    <a:pt x="215422" y="16510"/>
                    <a:pt x="236776" y="13970"/>
                  </a:cubicBezTo>
                  <a:cubicBezTo>
                    <a:pt x="258130" y="11430"/>
                    <a:pt x="280670" y="8890"/>
                    <a:pt x="302023" y="8890"/>
                  </a:cubicBezTo>
                  <a:cubicBezTo>
                    <a:pt x="325750" y="7620"/>
                    <a:pt x="349476" y="10160"/>
                    <a:pt x="373202" y="8890"/>
                  </a:cubicBezTo>
                  <a:cubicBezTo>
                    <a:pt x="402860" y="8890"/>
                    <a:pt x="940261" y="6350"/>
                    <a:pt x="969919" y="5080"/>
                  </a:cubicBezTo>
                  <a:cubicBezTo>
                    <a:pt x="998390" y="3810"/>
                    <a:pt x="1026862" y="2540"/>
                    <a:pt x="1056520" y="2540"/>
                  </a:cubicBezTo>
                  <a:cubicBezTo>
                    <a:pt x="1105159" y="1270"/>
                    <a:pt x="1152611" y="0"/>
                    <a:pt x="1201250" y="0"/>
                  </a:cubicBezTo>
                  <a:cubicBezTo>
                    <a:pt x="1221418" y="0"/>
                    <a:pt x="1242771" y="2540"/>
                    <a:pt x="1262939" y="2540"/>
                  </a:cubicBezTo>
                  <a:cubicBezTo>
                    <a:pt x="1318696" y="3810"/>
                    <a:pt x="1375639" y="5080"/>
                    <a:pt x="1431395" y="7620"/>
                  </a:cubicBezTo>
                  <a:cubicBezTo>
                    <a:pt x="1461053" y="8890"/>
                    <a:pt x="1490711" y="12700"/>
                    <a:pt x="1520369" y="16510"/>
                  </a:cubicBezTo>
                  <a:lnTo>
                    <a:pt x="1540723" y="16510"/>
                  </a:lnTo>
                  <a:cubicBezTo>
                    <a:pt x="1552153" y="17780"/>
                    <a:pt x="1561043" y="20320"/>
                    <a:pt x="1571203" y="21590"/>
                  </a:cubicBezTo>
                  <a:close/>
                  <a:moveTo>
                    <a:pt x="1581363" y="2041762"/>
                  </a:moveTo>
                  <a:cubicBezTo>
                    <a:pt x="1582633" y="2025252"/>
                    <a:pt x="1583903" y="2012552"/>
                    <a:pt x="1583903" y="1999852"/>
                  </a:cubicBezTo>
                  <a:cubicBezTo>
                    <a:pt x="1582633" y="1912191"/>
                    <a:pt x="1581363" y="1830310"/>
                    <a:pt x="1581363" y="1742249"/>
                  </a:cubicBezTo>
                  <a:cubicBezTo>
                    <a:pt x="1581363" y="1702080"/>
                    <a:pt x="1583903" y="1661912"/>
                    <a:pt x="1582633" y="1621744"/>
                  </a:cubicBezTo>
                  <a:cubicBezTo>
                    <a:pt x="1582633" y="1584666"/>
                    <a:pt x="1581363" y="1546042"/>
                    <a:pt x="1580093" y="1508964"/>
                  </a:cubicBezTo>
                  <a:cubicBezTo>
                    <a:pt x="1575013" y="1451802"/>
                    <a:pt x="1563583" y="268385"/>
                    <a:pt x="1563583" y="211222"/>
                  </a:cubicBezTo>
                  <a:cubicBezTo>
                    <a:pt x="1561043" y="163329"/>
                    <a:pt x="1558503" y="113891"/>
                    <a:pt x="1555963" y="65999"/>
                  </a:cubicBezTo>
                  <a:cubicBezTo>
                    <a:pt x="1554693" y="44450"/>
                    <a:pt x="1553423" y="43180"/>
                    <a:pt x="1536978" y="41910"/>
                  </a:cubicBezTo>
                  <a:cubicBezTo>
                    <a:pt x="1533419" y="41910"/>
                    <a:pt x="1531046" y="41910"/>
                    <a:pt x="1527487" y="40640"/>
                  </a:cubicBezTo>
                  <a:cubicBezTo>
                    <a:pt x="1497829" y="36830"/>
                    <a:pt x="1466985" y="31750"/>
                    <a:pt x="1437327" y="30480"/>
                  </a:cubicBezTo>
                  <a:cubicBezTo>
                    <a:pt x="1364962" y="26670"/>
                    <a:pt x="1291410" y="25400"/>
                    <a:pt x="1219045" y="22860"/>
                  </a:cubicBezTo>
                  <a:lnTo>
                    <a:pt x="1133630" y="22860"/>
                  </a:lnTo>
                  <a:cubicBezTo>
                    <a:pt x="1095668" y="22860"/>
                    <a:pt x="1057706" y="22860"/>
                    <a:pt x="1020930" y="24130"/>
                  </a:cubicBezTo>
                  <a:cubicBezTo>
                    <a:pt x="988900" y="25400"/>
                    <a:pt x="449126" y="29210"/>
                    <a:pt x="417096" y="29210"/>
                  </a:cubicBezTo>
                  <a:cubicBezTo>
                    <a:pt x="364898" y="29210"/>
                    <a:pt x="312700" y="26670"/>
                    <a:pt x="260502" y="33020"/>
                  </a:cubicBezTo>
                  <a:cubicBezTo>
                    <a:pt x="233217" y="36830"/>
                    <a:pt x="207118" y="36830"/>
                    <a:pt x="181019" y="38100"/>
                  </a:cubicBezTo>
                  <a:cubicBezTo>
                    <a:pt x="135939" y="41910"/>
                    <a:pt x="90859" y="45720"/>
                    <a:pt x="45779" y="50800"/>
                  </a:cubicBezTo>
                  <a:cubicBezTo>
                    <a:pt x="33235" y="50800"/>
                    <a:pt x="30695" y="53639"/>
                    <a:pt x="29425" y="72178"/>
                  </a:cubicBezTo>
                  <a:cubicBezTo>
                    <a:pt x="28155" y="99987"/>
                    <a:pt x="28155" y="127796"/>
                    <a:pt x="26885" y="155605"/>
                  </a:cubicBezTo>
                  <a:cubicBezTo>
                    <a:pt x="25615" y="201953"/>
                    <a:pt x="23075" y="246756"/>
                    <a:pt x="21805" y="293103"/>
                  </a:cubicBezTo>
                  <a:cubicBezTo>
                    <a:pt x="16725" y="342541"/>
                    <a:pt x="23075" y="1550677"/>
                    <a:pt x="25615" y="1600115"/>
                  </a:cubicBezTo>
                  <a:cubicBezTo>
                    <a:pt x="25615" y="1652643"/>
                    <a:pt x="25615" y="1706715"/>
                    <a:pt x="26885" y="1759243"/>
                  </a:cubicBezTo>
                  <a:cubicBezTo>
                    <a:pt x="26885" y="1797866"/>
                    <a:pt x="29425" y="1836489"/>
                    <a:pt x="29425" y="1875113"/>
                  </a:cubicBezTo>
                  <a:cubicBezTo>
                    <a:pt x="29425" y="1916826"/>
                    <a:pt x="29425" y="1958539"/>
                    <a:pt x="28155" y="1999852"/>
                  </a:cubicBezTo>
                  <a:lnTo>
                    <a:pt x="28155" y="2010012"/>
                  </a:lnTo>
                  <a:cubicBezTo>
                    <a:pt x="28155" y="2020172"/>
                    <a:pt x="31965" y="2023982"/>
                    <a:pt x="40855" y="2023982"/>
                  </a:cubicBezTo>
                  <a:cubicBezTo>
                    <a:pt x="56456" y="2023982"/>
                    <a:pt x="73065" y="2025252"/>
                    <a:pt x="88487" y="2025252"/>
                  </a:cubicBezTo>
                  <a:cubicBezTo>
                    <a:pt x="111027" y="2025252"/>
                    <a:pt x="134753" y="2022712"/>
                    <a:pt x="157293" y="2025252"/>
                  </a:cubicBezTo>
                  <a:cubicBezTo>
                    <a:pt x="194069" y="2029062"/>
                    <a:pt x="230844" y="2031602"/>
                    <a:pt x="267620" y="2030332"/>
                  </a:cubicBezTo>
                  <a:cubicBezTo>
                    <a:pt x="291347" y="2029062"/>
                    <a:pt x="313887" y="2031602"/>
                    <a:pt x="337613" y="2031602"/>
                  </a:cubicBezTo>
                  <a:cubicBezTo>
                    <a:pt x="372016" y="2031602"/>
                    <a:pt x="406419" y="2030332"/>
                    <a:pt x="440822" y="2031602"/>
                  </a:cubicBezTo>
                  <a:cubicBezTo>
                    <a:pt x="491834" y="2032872"/>
                    <a:pt x="1051775" y="2022712"/>
                    <a:pt x="1103973" y="2025252"/>
                  </a:cubicBezTo>
                  <a:cubicBezTo>
                    <a:pt x="1126513" y="2026522"/>
                    <a:pt x="1149052" y="2027792"/>
                    <a:pt x="1170406" y="2027792"/>
                  </a:cubicBezTo>
                  <a:cubicBezTo>
                    <a:pt x="1209555" y="2030332"/>
                    <a:pt x="1247517" y="2026522"/>
                    <a:pt x="1286665" y="2030332"/>
                  </a:cubicBezTo>
                  <a:cubicBezTo>
                    <a:pt x="1318696" y="2032872"/>
                    <a:pt x="1350726" y="2032872"/>
                    <a:pt x="1382757" y="2035412"/>
                  </a:cubicBezTo>
                  <a:cubicBezTo>
                    <a:pt x="1430209" y="2039222"/>
                    <a:pt x="1477662" y="2041762"/>
                    <a:pt x="1525114" y="2043032"/>
                  </a:cubicBezTo>
                  <a:cubicBezTo>
                    <a:pt x="1543263" y="2043032"/>
                    <a:pt x="1561043" y="2041762"/>
                    <a:pt x="1581363" y="2041762"/>
                  </a:cubicBezTo>
                  <a:close/>
                </a:path>
              </a:pathLst>
            </a:custGeom>
            <a:solidFill>
              <a:srgbClr val="FFD2BB"/>
            </a:solidFill>
          </p:spPr>
        </p:sp>
      </p:grpSp>
      <p:sp>
        <p:nvSpPr>
          <p:cNvPr name="TextBox 29" id="29"/>
          <p:cNvSpPr txBox="true"/>
          <p:nvPr/>
        </p:nvSpPr>
        <p:spPr>
          <a:xfrm rot="0">
            <a:off x="10625427" y="7039437"/>
            <a:ext cx="1022416" cy="410029"/>
          </a:xfrm>
          <a:prstGeom prst="rect">
            <a:avLst/>
          </a:prstGeom>
        </p:spPr>
        <p:txBody>
          <a:bodyPr anchor="t" rtlCol="false" tIns="0" lIns="0" bIns="0" rIns="0">
            <a:spAutoFit/>
          </a:bodyPr>
          <a:lstStyle/>
          <a:p>
            <a:pPr algn="ctr" marL="0" indent="0" lvl="0">
              <a:lnSpc>
                <a:spcPts val="3262"/>
              </a:lnSpc>
            </a:pPr>
            <a:r>
              <a:rPr lang="en-US" b="true" sz="2548" spc="152">
                <a:solidFill>
                  <a:srgbClr val="2A2B39"/>
                </a:solidFill>
                <a:latin typeface="Aristotelica Pro Bold"/>
                <a:ea typeface="Aristotelica Pro Bold"/>
                <a:cs typeface="Aristotelica Pro Bold"/>
                <a:sym typeface="Aristotelica Pro Bold"/>
              </a:rPr>
              <a:t>3.</a:t>
            </a:r>
          </a:p>
        </p:txBody>
      </p:sp>
      <p:sp>
        <p:nvSpPr>
          <p:cNvPr name="TextBox 30" id="30"/>
          <p:cNvSpPr txBox="true"/>
          <p:nvPr/>
        </p:nvSpPr>
        <p:spPr>
          <a:xfrm rot="0">
            <a:off x="10130746" y="4726955"/>
            <a:ext cx="2011778" cy="1758487"/>
          </a:xfrm>
          <a:prstGeom prst="rect">
            <a:avLst/>
          </a:prstGeom>
        </p:spPr>
        <p:txBody>
          <a:bodyPr anchor="t" rtlCol="false" tIns="0" lIns="0" bIns="0" rIns="0">
            <a:spAutoFit/>
          </a:bodyPr>
          <a:lstStyle/>
          <a:p>
            <a:pPr algn="ctr" marL="0" indent="0" lvl="0">
              <a:lnSpc>
                <a:spcPts val="2342"/>
              </a:lnSpc>
              <a:spcBef>
                <a:spcPct val="0"/>
              </a:spcBef>
            </a:pPr>
            <a:r>
              <a:rPr lang="en-US" sz="1673">
                <a:solidFill>
                  <a:srgbClr val="2A2B39"/>
                </a:solidFill>
                <a:latin typeface="Aristotelica Pro"/>
                <a:ea typeface="Aristotelica Pro"/>
                <a:cs typeface="Aristotelica Pro"/>
                <a:sym typeface="Aristotelica Pro"/>
              </a:rPr>
              <a:t>M</a:t>
            </a:r>
            <a:r>
              <a:rPr lang="en-US" sz="1673">
                <a:solidFill>
                  <a:srgbClr val="2A2B39"/>
                </a:solidFill>
                <a:latin typeface="Aristotelica Pro"/>
                <a:ea typeface="Aristotelica Pro"/>
                <a:cs typeface="Aristotelica Pro"/>
                <a:sym typeface="Aristotelica Pro"/>
              </a:rPr>
              <a:t>engeksplorasi teknik reduksi dimensi lanjutan untuk memperoleh representasi fitur yang lebih optimal.</a:t>
            </a:r>
          </a:p>
        </p:txBody>
      </p:sp>
      <p:grpSp>
        <p:nvGrpSpPr>
          <p:cNvPr name="Group 31" id="31"/>
          <p:cNvGrpSpPr/>
          <p:nvPr/>
        </p:nvGrpSpPr>
        <p:grpSpPr>
          <a:xfrm rot="0">
            <a:off x="9802082" y="3769082"/>
            <a:ext cx="2669106" cy="724530"/>
            <a:chOff x="0" y="0"/>
            <a:chExt cx="1497142" cy="406400"/>
          </a:xfrm>
        </p:grpSpPr>
        <p:sp>
          <p:nvSpPr>
            <p:cNvPr name="Freeform 32" id="32"/>
            <p:cNvSpPr/>
            <p:nvPr/>
          </p:nvSpPr>
          <p:spPr>
            <a:xfrm flipH="false" flipV="false" rot="0">
              <a:off x="0" y="0"/>
              <a:ext cx="1477919" cy="406400"/>
            </a:xfrm>
            <a:custGeom>
              <a:avLst/>
              <a:gdLst/>
              <a:ahLst/>
              <a:cxnLst/>
              <a:rect r="r" b="b" t="t" l="l"/>
              <a:pathLst>
                <a:path h="406400" w="1477919">
                  <a:moveTo>
                    <a:pt x="1247533" y="0"/>
                  </a:moveTo>
                  <a:lnTo>
                    <a:pt x="46409" y="0"/>
                  </a:lnTo>
                  <a:cubicBezTo>
                    <a:pt x="20778" y="0"/>
                    <a:pt x="0" y="20778"/>
                    <a:pt x="0" y="46409"/>
                  </a:cubicBezTo>
                  <a:lnTo>
                    <a:pt x="0" y="359991"/>
                  </a:lnTo>
                  <a:cubicBezTo>
                    <a:pt x="0" y="385622"/>
                    <a:pt x="20778" y="406400"/>
                    <a:pt x="46409" y="406400"/>
                  </a:cubicBezTo>
                  <a:lnTo>
                    <a:pt x="1247533" y="406400"/>
                  </a:lnTo>
                  <a:cubicBezTo>
                    <a:pt x="1277248" y="406400"/>
                    <a:pt x="1305746" y="394596"/>
                    <a:pt x="1326758" y="373584"/>
                  </a:cubicBezTo>
                  <a:lnTo>
                    <a:pt x="1464326" y="236016"/>
                  </a:lnTo>
                  <a:cubicBezTo>
                    <a:pt x="1482450" y="217892"/>
                    <a:pt x="1482450" y="188508"/>
                    <a:pt x="1464326" y="170384"/>
                  </a:cubicBezTo>
                  <a:lnTo>
                    <a:pt x="1326758" y="32816"/>
                  </a:lnTo>
                  <a:cubicBezTo>
                    <a:pt x="1305746" y="11804"/>
                    <a:pt x="1277248" y="0"/>
                    <a:pt x="1247533" y="0"/>
                  </a:cubicBezTo>
                  <a:close/>
                </a:path>
              </a:pathLst>
            </a:custGeom>
            <a:solidFill>
              <a:srgbClr val="FFA678"/>
            </a:solidFill>
            <a:ln cap="sq">
              <a:noFill/>
              <a:prstDash val="solid"/>
              <a:miter/>
            </a:ln>
          </p:spPr>
        </p:sp>
        <p:sp>
          <p:nvSpPr>
            <p:cNvPr name="TextBox 33" id="33"/>
            <p:cNvSpPr txBox="true"/>
            <p:nvPr/>
          </p:nvSpPr>
          <p:spPr>
            <a:xfrm>
              <a:off x="0" y="-38100"/>
              <a:ext cx="1382842" cy="444500"/>
            </a:xfrm>
            <a:prstGeom prst="rect">
              <a:avLst/>
            </a:prstGeom>
          </p:spPr>
          <p:txBody>
            <a:bodyPr anchor="ctr" rtlCol="false" tIns="50800" lIns="50800" bIns="50800" rIns="50800"/>
            <a:lstStyle/>
            <a:p>
              <a:pPr algn="ctr">
                <a:lnSpc>
                  <a:spcPts val="2086"/>
                </a:lnSpc>
              </a:pPr>
            </a:p>
          </p:txBody>
        </p:sp>
      </p:grpSp>
      <p:sp>
        <p:nvSpPr>
          <p:cNvPr name="Freeform 34" id="34"/>
          <p:cNvSpPr/>
          <p:nvPr/>
        </p:nvSpPr>
        <p:spPr>
          <a:xfrm flipH="false" flipV="false" rot="-556457">
            <a:off x="9873223" y="3407996"/>
            <a:ext cx="346152" cy="910927"/>
          </a:xfrm>
          <a:custGeom>
            <a:avLst/>
            <a:gdLst/>
            <a:ahLst/>
            <a:cxnLst/>
            <a:rect r="r" b="b" t="t" l="l"/>
            <a:pathLst>
              <a:path h="910927" w="346152">
                <a:moveTo>
                  <a:pt x="0" y="0"/>
                </a:moveTo>
                <a:lnTo>
                  <a:pt x="346152" y="0"/>
                </a:lnTo>
                <a:lnTo>
                  <a:pt x="346152" y="910927"/>
                </a:lnTo>
                <a:lnTo>
                  <a:pt x="0" y="91092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a:ln cap="sq">
            <a:noFill/>
            <a:prstDash val="solid"/>
            <a:miter/>
          </a:ln>
        </p:spPr>
      </p:sp>
      <p:grpSp>
        <p:nvGrpSpPr>
          <p:cNvPr name="Group 35" id="35"/>
          <p:cNvGrpSpPr/>
          <p:nvPr/>
        </p:nvGrpSpPr>
        <p:grpSpPr>
          <a:xfrm rot="0">
            <a:off x="12619046" y="4131347"/>
            <a:ext cx="2458245" cy="3127391"/>
            <a:chOff x="0" y="0"/>
            <a:chExt cx="1640838" cy="2087482"/>
          </a:xfrm>
        </p:grpSpPr>
        <p:sp>
          <p:nvSpPr>
            <p:cNvPr name="Freeform 36" id="36"/>
            <p:cNvSpPr/>
            <p:nvPr/>
          </p:nvSpPr>
          <p:spPr>
            <a:xfrm flipH="false" flipV="false" rot="0">
              <a:off x="39983" y="45156"/>
              <a:ext cx="1600855" cy="2041620"/>
            </a:xfrm>
            <a:custGeom>
              <a:avLst/>
              <a:gdLst/>
              <a:ahLst/>
              <a:cxnLst/>
              <a:rect r="r" b="b" t="t" l="l"/>
              <a:pathLst>
                <a:path h="2041620" w="1600855">
                  <a:moveTo>
                    <a:pt x="657" y="2011846"/>
                  </a:moveTo>
                  <a:cubicBezTo>
                    <a:pt x="-1883" y="2020736"/>
                    <a:pt x="3197" y="2027086"/>
                    <a:pt x="11513" y="2028356"/>
                  </a:cubicBezTo>
                  <a:cubicBezTo>
                    <a:pt x="21003" y="2029625"/>
                    <a:pt x="29308" y="2029625"/>
                    <a:pt x="38798" y="2029625"/>
                  </a:cubicBezTo>
                  <a:cubicBezTo>
                    <a:pt x="76760" y="2030896"/>
                    <a:pt x="114722" y="2030896"/>
                    <a:pt x="153871" y="2032166"/>
                  </a:cubicBezTo>
                  <a:cubicBezTo>
                    <a:pt x="175224" y="2033436"/>
                    <a:pt x="196578" y="2034706"/>
                    <a:pt x="216745" y="2035975"/>
                  </a:cubicBezTo>
                  <a:cubicBezTo>
                    <a:pt x="252335" y="2037246"/>
                    <a:pt x="286738" y="2037246"/>
                    <a:pt x="322327" y="2038516"/>
                  </a:cubicBezTo>
                  <a:cubicBezTo>
                    <a:pt x="336563" y="2038516"/>
                    <a:pt x="349613" y="2038516"/>
                    <a:pt x="363848" y="2037246"/>
                  </a:cubicBezTo>
                  <a:cubicBezTo>
                    <a:pt x="369780" y="2037246"/>
                    <a:pt x="376898" y="2035975"/>
                    <a:pt x="382830" y="2035975"/>
                  </a:cubicBezTo>
                  <a:cubicBezTo>
                    <a:pt x="406556" y="2037246"/>
                    <a:pt x="881082" y="2028356"/>
                    <a:pt x="904808" y="2029625"/>
                  </a:cubicBezTo>
                  <a:cubicBezTo>
                    <a:pt x="938025" y="2030896"/>
                    <a:pt x="1029371" y="2030896"/>
                    <a:pt x="1062588" y="2030896"/>
                  </a:cubicBezTo>
                  <a:cubicBezTo>
                    <a:pt x="1075638" y="2030896"/>
                    <a:pt x="1087501" y="2029625"/>
                    <a:pt x="1100550" y="2029625"/>
                  </a:cubicBezTo>
                  <a:lnTo>
                    <a:pt x="1164611" y="2033436"/>
                  </a:lnTo>
                  <a:cubicBezTo>
                    <a:pt x="1210878" y="2035975"/>
                    <a:pt x="1255958" y="2033436"/>
                    <a:pt x="1302224" y="2037246"/>
                  </a:cubicBezTo>
                  <a:cubicBezTo>
                    <a:pt x="1379334" y="2042325"/>
                    <a:pt x="1457631" y="2035975"/>
                    <a:pt x="1537355" y="2041056"/>
                  </a:cubicBezTo>
                  <a:cubicBezTo>
                    <a:pt x="1557675" y="2042325"/>
                    <a:pt x="1577995" y="2041056"/>
                    <a:pt x="1600855" y="2041056"/>
                  </a:cubicBezTo>
                  <a:lnTo>
                    <a:pt x="1600855" y="1981366"/>
                  </a:lnTo>
                  <a:cubicBezTo>
                    <a:pt x="1599585" y="1908748"/>
                    <a:pt x="1598315" y="1834591"/>
                    <a:pt x="1598315" y="1755800"/>
                  </a:cubicBezTo>
                  <a:cubicBezTo>
                    <a:pt x="1598315" y="1664649"/>
                    <a:pt x="1602125" y="1571953"/>
                    <a:pt x="1595775" y="1480802"/>
                  </a:cubicBezTo>
                  <a:cubicBezTo>
                    <a:pt x="1588155" y="1420550"/>
                    <a:pt x="1576725" y="232498"/>
                    <a:pt x="1576725" y="172246"/>
                  </a:cubicBezTo>
                  <a:cubicBezTo>
                    <a:pt x="1574185" y="130533"/>
                    <a:pt x="1572915" y="87275"/>
                    <a:pt x="1570375" y="45562"/>
                  </a:cubicBezTo>
                  <a:cubicBezTo>
                    <a:pt x="1570375" y="33202"/>
                    <a:pt x="1569105" y="20843"/>
                    <a:pt x="1567835" y="5644"/>
                  </a:cubicBezTo>
                  <a:cubicBezTo>
                    <a:pt x="1557675" y="3104"/>
                    <a:pt x="1548785" y="1834"/>
                    <a:pt x="1538625" y="564"/>
                  </a:cubicBezTo>
                  <a:cubicBezTo>
                    <a:pt x="1531005" y="-706"/>
                    <a:pt x="1523385" y="564"/>
                    <a:pt x="1517035" y="564"/>
                  </a:cubicBezTo>
                  <a:lnTo>
                    <a:pt x="5581" y="5644"/>
                  </a:lnTo>
                  <a:lnTo>
                    <a:pt x="657" y="2011846"/>
                  </a:lnTo>
                  <a:close/>
                </a:path>
              </a:pathLst>
            </a:custGeom>
            <a:solidFill>
              <a:srgbClr val="E8BF02"/>
            </a:solidFill>
          </p:spPr>
        </p:sp>
        <p:sp>
          <p:nvSpPr>
            <p:cNvPr name="Freeform 37" id="37"/>
            <p:cNvSpPr/>
            <p:nvPr/>
          </p:nvSpPr>
          <p:spPr>
            <a:xfrm flipH="false" flipV="false" rot="0">
              <a:off x="11430" y="16510"/>
              <a:ext cx="1579878" cy="2032872"/>
            </a:xfrm>
            <a:custGeom>
              <a:avLst/>
              <a:gdLst/>
              <a:ahLst/>
              <a:cxnLst/>
              <a:rect r="r" b="b" t="t" l="l"/>
              <a:pathLst>
                <a:path h="2032872" w="1579878">
                  <a:moveTo>
                    <a:pt x="1579878" y="2032872"/>
                  </a:moveTo>
                  <a:lnTo>
                    <a:pt x="0" y="2025252"/>
                  </a:lnTo>
                  <a:lnTo>
                    <a:pt x="0" y="719989"/>
                  </a:lnTo>
                  <a:lnTo>
                    <a:pt x="7620" y="20320"/>
                  </a:lnTo>
                  <a:lnTo>
                    <a:pt x="785072" y="0"/>
                  </a:lnTo>
                  <a:lnTo>
                    <a:pt x="1558288" y="8890"/>
                  </a:lnTo>
                  <a:close/>
                </a:path>
              </a:pathLst>
            </a:custGeom>
            <a:solidFill>
              <a:srgbClr val="FFE492"/>
            </a:solidFill>
          </p:spPr>
        </p:sp>
        <p:sp>
          <p:nvSpPr>
            <p:cNvPr name="Freeform 38" id="38"/>
            <p:cNvSpPr/>
            <p:nvPr/>
          </p:nvSpPr>
          <p:spPr>
            <a:xfrm flipH="false" flipV="false" rot="0">
              <a:off x="-215" y="0"/>
              <a:ext cx="1604223" cy="2058836"/>
            </a:xfrm>
            <a:custGeom>
              <a:avLst/>
              <a:gdLst/>
              <a:ahLst/>
              <a:cxnLst/>
              <a:rect r="r" b="b" t="t" l="l"/>
              <a:pathLst>
                <a:path h="2058836" w="1604223">
                  <a:moveTo>
                    <a:pt x="1571203" y="21590"/>
                  </a:moveTo>
                  <a:cubicBezTo>
                    <a:pt x="1572473" y="34290"/>
                    <a:pt x="1572473" y="44450"/>
                    <a:pt x="1573743" y="55184"/>
                  </a:cubicBezTo>
                  <a:cubicBezTo>
                    <a:pt x="1576283" y="96897"/>
                    <a:pt x="1577553" y="140155"/>
                    <a:pt x="1580093" y="181868"/>
                  </a:cubicBezTo>
                  <a:cubicBezTo>
                    <a:pt x="1580093" y="242121"/>
                    <a:pt x="1592793" y="1430173"/>
                    <a:pt x="1599143" y="1490425"/>
                  </a:cubicBezTo>
                  <a:cubicBezTo>
                    <a:pt x="1605493" y="1581576"/>
                    <a:pt x="1601683" y="1674272"/>
                    <a:pt x="1601683" y="1765422"/>
                  </a:cubicBezTo>
                  <a:cubicBezTo>
                    <a:pt x="1601683" y="1845759"/>
                    <a:pt x="1602953" y="1919916"/>
                    <a:pt x="1604223" y="1998581"/>
                  </a:cubicBezTo>
                  <a:lnTo>
                    <a:pt x="1604223" y="2058272"/>
                  </a:lnTo>
                  <a:cubicBezTo>
                    <a:pt x="1581363" y="2058272"/>
                    <a:pt x="1561043" y="2059542"/>
                    <a:pt x="1540723" y="2058272"/>
                  </a:cubicBezTo>
                  <a:cubicBezTo>
                    <a:pt x="1463426" y="2053192"/>
                    <a:pt x="1385129" y="2059542"/>
                    <a:pt x="1308019" y="2054462"/>
                  </a:cubicBezTo>
                  <a:cubicBezTo>
                    <a:pt x="1261752" y="2050652"/>
                    <a:pt x="1216672" y="2053192"/>
                    <a:pt x="1170406" y="2050652"/>
                  </a:cubicBezTo>
                  <a:lnTo>
                    <a:pt x="1106345" y="2046842"/>
                  </a:lnTo>
                  <a:cubicBezTo>
                    <a:pt x="1093296" y="2046842"/>
                    <a:pt x="1081433" y="2048112"/>
                    <a:pt x="1068383" y="2048112"/>
                  </a:cubicBezTo>
                  <a:cubicBezTo>
                    <a:pt x="1035166" y="2046842"/>
                    <a:pt x="943820" y="2048112"/>
                    <a:pt x="910603" y="2046842"/>
                  </a:cubicBezTo>
                  <a:cubicBezTo>
                    <a:pt x="886877" y="2045572"/>
                    <a:pt x="412351" y="2054462"/>
                    <a:pt x="388624" y="2053192"/>
                  </a:cubicBezTo>
                  <a:cubicBezTo>
                    <a:pt x="382693" y="2053192"/>
                    <a:pt x="375575" y="2054462"/>
                    <a:pt x="369643" y="2054462"/>
                  </a:cubicBezTo>
                  <a:cubicBezTo>
                    <a:pt x="355408" y="2054462"/>
                    <a:pt x="342358" y="2055731"/>
                    <a:pt x="328122" y="2055731"/>
                  </a:cubicBezTo>
                  <a:cubicBezTo>
                    <a:pt x="292533" y="2055731"/>
                    <a:pt x="258130" y="2054462"/>
                    <a:pt x="222540" y="2053192"/>
                  </a:cubicBezTo>
                  <a:cubicBezTo>
                    <a:pt x="201187" y="2051922"/>
                    <a:pt x="179833" y="2050652"/>
                    <a:pt x="159666" y="2049381"/>
                  </a:cubicBezTo>
                  <a:cubicBezTo>
                    <a:pt x="121703" y="2048112"/>
                    <a:pt x="83741" y="2046842"/>
                    <a:pt x="44593" y="2046842"/>
                  </a:cubicBezTo>
                  <a:cubicBezTo>
                    <a:pt x="34505" y="2046842"/>
                    <a:pt x="25615" y="2046842"/>
                    <a:pt x="15455" y="2045572"/>
                  </a:cubicBezTo>
                  <a:cubicBezTo>
                    <a:pt x="6565" y="2044302"/>
                    <a:pt x="1485" y="2037952"/>
                    <a:pt x="4025" y="2029062"/>
                  </a:cubicBezTo>
                  <a:cubicBezTo>
                    <a:pt x="12915" y="1997162"/>
                    <a:pt x="9105" y="1958539"/>
                    <a:pt x="7835" y="1918371"/>
                  </a:cubicBezTo>
                  <a:cubicBezTo>
                    <a:pt x="6565" y="1836489"/>
                    <a:pt x="2755" y="1756153"/>
                    <a:pt x="4025" y="1674272"/>
                  </a:cubicBezTo>
                  <a:cubicBezTo>
                    <a:pt x="1485" y="1572306"/>
                    <a:pt x="-3595" y="310098"/>
                    <a:pt x="4025" y="206587"/>
                  </a:cubicBezTo>
                  <a:cubicBezTo>
                    <a:pt x="5295" y="186503"/>
                    <a:pt x="4025" y="164874"/>
                    <a:pt x="5295" y="144790"/>
                  </a:cubicBezTo>
                  <a:cubicBezTo>
                    <a:pt x="6565" y="112347"/>
                    <a:pt x="9105" y="76813"/>
                    <a:pt x="10375" y="44450"/>
                  </a:cubicBezTo>
                  <a:cubicBezTo>
                    <a:pt x="10375" y="41910"/>
                    <a:pt x="11645" y="39370"/>
                    <a:pt x="12915" y="38100"/>
                  </a:cubicBezTo>
                  <a:cubicBezTo>
                    <a:pt x="34505" y="35560"/>
                    <a:pt x="54084" y="30480"/>
                    <a:pt x="73065" y="29210"/>
                  </a:cubicBezTo>
                  <a:cubicBezTo>
                    <a:pt x="105095" y="25400"/>
                    <a:pt x="137126" y="22860"/>
                    <a:pt x="170342" y="20320"/>
                  </a:cubicBezTo>
                  <a:cubicBezTo>
                    <a:pt x="192882" y="17780"/>
                    <a:pt x="215422" y="16510"/>
                    <a:pt x="236776" y="13970"/>
                  </a:cubicBezTo>
                  <a:cubicBezTo>
                    <a:pt x="258130" y="11430"/>
                    <a:pt x="280670" y="8890"/>
                    <a:pt x="302023" y="8890"/>
                  </a:cubicBezTo>
                  <a:cubicBezTo>
                    <a:pt x="325750" y="7620"/>
                    <a:pt x="349476" y="10160"/>
                    <a:pt x="373202" y="8890"/>
                  </a:cubicBezTo>
                  <a:cubicBezTo>
                    <a:pt x="402860" y="8890"/>
                    <a:pt x="940261" y="6350"/>
                    <a:pt x="969919" y="5080"/>
                  </a:cubicBezTo>
                  <a:cubicBezTo>
                    <a:pt x="998390" y="3810"/>
                    <a:pt x="1026862" y="2540"/>
                    <a:pt x="1056520" y="2540"/>
                  </a:cubicBezTo>
                  <a:cubicBezTo>
                    <a:pt x="1105159" y="1270"/>
                    <a:pt x="1152611" y="0"/>
                    <a:pt x="1201250" y="0"/>
                  </a:cubicBezTo>
                  <a:cubicBezTo>
                    <a:pt x="1221418" y="0"/>
                    <a:pt x="1242771" y="2540"/>
                    <a:pt x="1262939" y="2540"/>
                  </a:cubicBezTo>
                  <a:cubicBezTo>
                    <a:pt x="1318696" y="3810"/>
                    <a:pt x="1375639" y="5080"/>
                    <a:pt x="1431395" y="7620"/>
                  </a:cubicBezTo>
                  <a:cubicBezTo>
                    <a:pt x="1461053" y="8890"/>
                    <a:pt x="1490711" y="12700"/>
                    <a:pt x="1520369" y="16510"/>
                  </a:cubicBezTo>
                  <a:lnTo>
                    <a:pt x="1540723" y="16510"/>
                  </a:lnTo>
                  <a:cubicBezTo>
                    <a:pt x="1552153" y="17780"/>
                    <a:pt x="1561043" y="20320"/>
                    <a:pt x="1571203" y="21590"/>
                  </a:cubicBezTo>
                  <a:close/>
                  <a:moveTo>
                    <a:pt x="1581363" y="2041762"/>
                  </a:moveTo>
                  <a:cubicBezTo>
                    <a:pt x="1582633" y="2025252"/>
                    <a:pt x="1583903" y="2012552"/>
                    <a:pt x="1583903" y="1999852"/>
                  </a:cubicBezTo>
                  <a:cubicBezTo>
                    <a:pt x="1582633" y="1912191"/>
                    <a:pt x="1581363" y="1830310"/>
                    <a:pt x="1581363" y="1742249"/>
                  </a:cubicBezTo>
                  <a:cubicBezTo>
                    <a:pt x="1581363" y="1702080"/>
                    <a:pt x="1583903" y="1661912"/>
                    <a:pt x="1582633" y="1621744"/>
                  </a:cubicBezTo>
                  <a:cubicBezTo>
                    <a:pt x="1582633" y="1584666"/>
                    <a:pt x="1581363" y="1546042"/>
                    <a:pt x="1580093" y="1508964"/>
                  </a:cubicBezTo>
                  <a:cubicBezTo>
                    <a:pt x="1575013" y="1451802"/>
                    <a:pt x="1563583" y="268385"/>
                    <a:pt x="1563583" y="211222"/>
                  </a:cubicBezTo>
                  <a:cubicBezTo>
                    <a:pt x="1561043" y="163329"/>
                    <a:pt x="1558503" y="113891"/>
                    <a:pt x="1555963" y="65999"/>
                  </a:cubicBezTo>
                  <a:cubicBezTo>
                    <a:pt x="1554693" y="44450"/>
                    <a:pt x="1553423" y="43180"/>
                    <a:pt x="1536978" y="41910"/>
                  </a:cubicBezTo>
                  <a:cubicBezTo>
                    <a:pt x="1533419" y="41910"/>
                    <a:pt x="1531046" y="41910"/>
                    <a:pt x="1527487" y="40640"/>
                  </a:cubicBezTo>
                  <a:cubicBezTo>
                    <a:pt x="1497829" y="36830"/>
                    <a:pt x="1466985" y="31750"/>
                    <a:pt x="1437327" y="30480"/>
                  </a:cubicBezTo>
                  <a:cubicBezTo>
                    <a:pt x="1364962" y="26670"/>
                    <a:pt x="1291410" y="25400"/>
                    <a:pt x="1219045" y="22860"/>
                  </a:cubicBezTo>
                  <a:lnTo>
                    <a:pt x="1133630" y="22860"/>
                  </a:lnTo>
                  <a:cubicBezTo>
                    <a:pt x="1095668" y="22860"/>
                    <a:pt x="1057706" y="22860"/>
                    <a:pt x="1020930" y="24130"/>
                  </a:cubicBezTo>
                  <a:cubicBezTo>
                    <a:pt x="988900" y="25400"/>
                    <a:pt x="449126" y="29210"/>
                    <a:pt x="417096" y="29210"/>
                  </a:cubicBezTo>
                  <a:cubicBezTo>
                    <a:pt x="364898" y="29210"/>
                    <a:pt x="312700" y="26670"/>
                    <a:pt x="260502" y="33020"/>
                  </a:cubicBezTo>
                  <a:cubicBezTo>
                    <a:pt x="233217" y="36830"/>
                    <a:pt x="207118" y="36830"/>
                    <a:pt x="181019" y="38100"/>
                  </a:cubicBezTo>
                  <a:cubicBezTo>
                    <a:pt x="135939" y="41910"/>
                    <a:pt x="90859" y="45720"/>
                    <a:pt x="45779" y="50800"/>
                  </a:cubicBezTo>
                  <a:cubicBezTo>
                    <a:pt x="33235" y="50800"/>
                    <a:pt x="30695" y="53639"/>
                    <a:pt x="29425" y="72178"/>
                  </a:cubicBezTo>
                  <a:cubicBezTo>
                    <a:pt x="28155" y="99987"/>
                    <a:pt x="28155" y="127796"/>
                    <a:pt x="26885" y="155605"/>
                  </a:cubicBezTo>
                  <a:cubicBezTo>
                    <a:pt x="25615" y="201953"/>
                    <a:pt x="23075" y="246756"/>
                    <a:pt x="21805" y="293103"/>
                  </a:cubicBezTo>
                  <a:cubicBezTo>
                    <a:pt x="16725" y="342541"/>
                    <a:pt x="23075" y="1550677"/>
                    <a:pt x="25615" y="1600115"/>
                  </a:cubicBezTo>
                  <a:cubicBezTo>
                    <a:pt x="25615" y="1652643"/>
                    <a:pt x="25615" y="1706715"/>
                    <a:pt x="26885" y="1759243"/>
                  </a:cubicBezTo>
                  <a:cubicBezTo>
                    <a:pt x="26885" y="1797866"/>
                    <a:pt x="29425" y="1836489"/>
                    <a:pt x="29425" y="1875113"/>
                  </a:cubicBezTo>
                  <a:cubicBezTo>
                    <a:pt x="29425" y="1916826"/>
                    <a:pt x="29425" y="1958539"/>
                    <a:pt x="28155" y="1999852"/>
                  </a:cubicBezTo>
                  <a:lnTo>
                    <a:pt x="28155" y="2010012"/>
                  </a:lnTo>
                  <a:cubicBezTo>
                    <a:pt x="28155" y="2020172"/>
                    <a:pt x="31965" y="2023982"/>
                    <a:pt x="40855" y="2023982"/>
                  </a:cubicBezTo>
                  <a:cubicBezTo>
                    <a:pt x="56456" y="2023982"/>
                    <a:pt x="73065" y="2025252"/>
                    <a:pt x="88487" y="2025252"/>
                  </a:cubicBezTo>
                  <a:cubicBezTo>
                    <a:pt x="111027" y="2025252"/>
                    <a:pt x="134753" y="2022712"/>
                    <a:pt x="157293" y="2025252"/>
                  </a:cubicBezTo>
                  <a:cubicBezTo>
                    <a:pt x="194069" y="2029062"/>
                    <a:pt x="230844" y="2031602"/>
                    <a:pt x="267620" y="2030332"/>
                  </a:cubicBezTo>
                  <a:cubicBezTo>
                    <a:pt x="291347" y="2029062"/>
                    <a:pt x="313887" y="2031602"/>
                    <a:pt x="337613" y="2031602"/>
                  </a:cubicBezTo>
                  <a:cubicBezTo>
                    <a:pt x="372016" y="2031602"/>
                    <a:pt x="406419" y="2030332"/>
                    <a:pt x="440822" y="2031602"/>
                  </a:cubicBezTo>
                  <a:cubicBezTo>
                    <a:pt x="491834" y="2032872"/>
                    <a:pt x="1051775" y="2022712"/>
                    <a:pt x="1103973" y="2025252"/>
                  </a:cubicBezTo>
                  <a:cubicBezTo>
                    <a:pt x="1126513" y="2026522"/>
                    <a:pt x="1149052" y="2027792"/>
                    <a:pt x="1170406" y="2027792"/>
                  </a:cubicBezTo>
                  <a:cubicBezTo>
                    <a:pt x="1209555" y="2030332"/>
                    <a:pt x="1247517" y="2026522"/>
                    <a:pt x="1286665" y="2030332"/>
                  </a:cubicBezTo>
                  <a:cubicBezTo>
                    <a:pt x="1318696" y="2032872"/>
                    <a:pt x="1350726" y="2032872"/>
                    <a:pt x="1382757" y="2035412"/>
                  </a:cubicBezTo>
                  <a:cubicBezTo>
                    <a:pt x="1430209" y="2039222"/>
                    <a:pt x="1477662" y="2041762"/>
                    <a:pt x="1525114" y="2043032"/>
                  </a:cubicBezTo>
                  <a:cubicBezTo>
                    <a:pt x="1543263" y="2043032"/>
                    <a:pt x="1561043" y="2041762"/>
                    <a:pt x="1581363" y="2041762"/>
                  </a:cubicBezTo>
                  <a:close/>
                </a:path>
              </a:pathLst>
            </a:custGeom>
            <a:solidFill>
              <a:srgbClr val="FFE492"/>
            </a:solidFill>
          </p:spPr>
        </p:sp>
      </p:grpSp>
      <p:sp>
        <p:nvSpPr>
          <p:cNvPr name="TextBox 39" id="39"/>
          <p:cNvSpPr txBox="true"/>
          <p:nvPr/>
        </p:nvSpPr>
        <p:spPr>
          <a:xfrm rot="0">
            <a:off x="13294533" y="7039437"/>
            <a:ext cx="1022416" cy="410029"/>
          </a:xfrm>
          <a:prstGeom prst="rect">
            <a:avLst/>
          </a:prstGeom>
        </p:spPr>
        <p:txBody>
          <a:bodyPr anchor="t" rtlCol="false" tIns="0" lIns="0" bIns="0" rIns="0">
            <a:spAutoFit/>
          </a:bodyPr>
          <a:lstStyle/>
          <a:p>
            <a:pPr algn="ctr" marL="0" indent="0" lvl="0">
              <a:lnSpc>
                <a:spcPts val="3262"/>
              </a:lnSpc>
            </a:pPr>
            <a:r>
              <a:rPr lang="en-US" b="true" sz="2548" spc="152">
                <a:solidFill>
                  <a:srgbClr val="2A2B39"/>
                </a:solidFill>
                <a:latin typeface="Aristotelica Pro Bold"/>
                <a:ea typeface="Aristotelica Pro Bold"/>
                <a:cs typeface="Aristotelica Pro Bold"/>
                <a:sym typeface="Aristotelica Pro Bold"/>
              </a:rPr>
              <a:t>4.</a:t>
            </a:r>
          </a:p>
        </p:txBody>
      </p:sp>
      <p:sp>
        <p:nvSpPr>
          <p:cNvPr name="TextBox 40" id="40"/>
          <p:cNvSpPr txBox="true"/>
          <p:nvPr/>
        </p:nvSpPr>
        <p:spPr>
          <a:xfrm rot="0">
            <a:off x="12836491" y="4726955"/>
            <a:ext cx="1938501" cy="2342944"/>
          </a:xfrm>
          <a:prstGeom prst="rect">
            <a:avLst/>
          </a:prstGeom>
        </p:spPr>
        <p:txBody>
          <a:bodyPr anchor="t" rtlCol="false" tIns="0" lIns="0" bIns="0" rIns="0">
            <a:spAutoFit/>
          </a:bodyPr>
          <a:lstStyle/>
          <a:p>
            <a:pPr algn="ctr" marL="0" indent="0" lvl="0">
              <a:lnSpc>
                <a:spcPts val="2342"/>
              </a:lnSpc>
              <a:spcBef>
                <a:spcPct val="0"/>
              </a:spcBef>
            </a:pPr>
            <a:r>
              <a:rPr lang="en-US" sz="1673">
                <a:solidFill>
                  <a:srgbClr val="2A2B39"/>
                </a:solidFill>
                <a:latin typeface="Aristotelica Pro"/>
                <a:ea typeface="Aristotelica Pro"/>
                <a:cs typeface="Aristotelica Pro"/>
                <a:sym typeface="Aristotelica Pro"/>
              </a:rPr>
              <a:t>M</a:t>
            </a:r>
            <a:r>
              <a:rPr lang="en-US" sz="1673">
                <a:solidFill>
                  <a:srgbClr val="2A2B39"/>
                </a:solidFill>
                <a:latin typeface="Aristotelica Pro"/>
                <a:ea typeface="Aristotelica Pro"/>
                <a:cs typeface="Aristotelica Pro"/>
                <a:sym typeface="Aristotelica Pro"/>
              </a:rPr>
              <a:t>enambah jumlah data atau variasi citra untuk meningkatkan robustnes model dalam mengenali pola berbeda pada citra X-ray.</a:t>
            </a:r>
          </a:p>
        </p:txBody>
      </p:sp>
      <p:grpSp>
        <p:nvGrpSpPr>
          <p:cNvPr name="Group 41" id="41"/>
          <p:cNvGrpSpPr/>
          <p:nvPr/>
        </p:nvGrpSpPr>
        <p:grpSpPr>
          <a:xfrm rot="0">
            <a:off x="12471188" y="3769082"/>
            <a:ext cx="2669106" cy="724530"/>
            <a:chOff x="0" y="0"/>
            <a:chExt cx="1497142" cy="406400"/>
          </a:xfrm>
        </p:grpSpPr>
        <p:sp>
          <p:nvSpPr>
            <p:cNvPr name="Freeform 42" id="42"/>
            <p:cNvSpPr/>
            <p:nvPr/>
          </p:nvSpPr>
          <p:spPr>
            <a:xfrm flipH="false" flipV="false" rot="0">
              <a:off x="0" y="0"/>
              <a:ext cx="1477919" cy="406400"/>
            </a:xfrm>
            <a:custGeom>
              <a:avLst/>
              <a:gdLst/>
              <a:ahLst/>
              <a:cxnLst/>
              <a:rect r="r" b="b" t="t" l="l"/>
              <a:pathLst>
                <a:path h="406400" w="1477919">
                  <a:moveTo>
                    <a:pt x="1247533" y="0"/>
                  </a:moveTo>
                  <a:lnTo>
                    <a:pt x="46409" y="0"/>
                  </a:lnTo>
                  <a:cubicBezTo>
                    <a:pt x="20778" y="0"/>
                    <a:pt x="0" y="20778"/>
                    <a:pt x="0" y="46409"/>
                  </a:cubicBezTo>
                  <a:lnTo>
                    <a:pt x="0" y="359991"/>
                  </a:lnTo>
                  <a:cubicBezTo>
                    <a:pt x="0" y="385622"/>
                    <a:pt x="20778" y="406400"/>
                    <a:pt x="46409" y="406400"/>
                  </a:cubicBezTo>
                  <a:lnTo>
                    <a:pt x="1247533" y="406400"/>
                  </a:lnTo>
                  <a:cubicBezTo>
                    <a:pt x="1277248" y="406400"/>
                    <a:pt x="1305746" y="394596"/>
                    <a:pt x="1326758" y="373584"/>
                  </a:cubicBezTo>
                  <a:lnTo>
                    <a:pt x="1464326" y="236016"/>
                  </a:lnTo>
                  <a:cubicBezTo>
                    <a:pt x="1482450" y="217892"/>
                    <a:pt x="1482450" y="188508"/>
                    <a:pt x="1464326" y="170384"/>
                  </a:cubicBezTo>
                  <a:lnTo>
                    <a:pt x="1326758" y="32816"/>
                  </a:lnTo>
                  <a:cubicBezTo>
                    <a:pt x="1305746" y="11804"/>
                    <a:pt x="1277248" y="0"/>
                    <a:pt x="1247533" y="0"/>
                  </a:cubicBezTo>
                  <a:close/>
                </a:path>
              </a:pathLst>
            </a:custGeom>
            <a:solidFill>
              <a:srgbClr val="FFD30B"/>
            </a:solidFill>
            <a:ln cap="sq">
              <a:noFill/>
              <a:prstDash val="solid"/>
              <a:miter/>
            </a:ln>
          </p:spPr>
        </p:sp>
        <p:sp>
          <p:nvSpPr>
            <p:cNvPr name="TextBox 43" id="43"/>
            <p:cNvSpPr txBox="true"/>
            <p:nvPr/>
          </p:nvSpPr>
          <p:spPr>
            <a:xfrm>
              <a:off x="0" y="-38100"/>
              <a:ext cx="1382842" cy="444500"/>
            </a:xfrm>
            <a:prstGeom prst="rect">
              <a:avLst/>
            </a:prstGeom>
          </p:spPr>
          <p:txBody>
            <a:bodyPr anchor="ctr" rtlCol="false" tIns="50800" lIns="50800" bIns="50800" rIns="50800"/>
            <a:lstStyle/>
            <a:p>
              <a:pPr algn="ctr">
                <a:lnSpc>
                  <a:spcPts val="2086"/>
                </a:lnSpc>
              </a:pPr>
            </a:p>
          </p:txBody>
        </p:sp>
      </p:grpSp>
      <p:sp>
        <p:nvSpPr>
          <p:cNvPr name="Freeform 44" id="44"/>
          <p:cNvSpPr/>
          <p:nvPr/>
        </p:nvSpPr>
        <p:spPr>
          <a:xfrm flipH="false" flipV="false" rot="-556457">
            <a:off x="12542329" y="3407996"/>
            <a:ext cx="346152" cy="910927"/>
          </a:xfrm>
          <a:custGeom>
            <a:avLst/>
            <a:gdLst/>
            <a:ahLst/>
            <a:cxnLst/>
            <a:rect r="r" b="b" t="t" l="l"/>
            <a:pathLst>
              <a:path h="910927" w="346152">
                <a:moveTo>
                  <a:pt x="0" y="0"/>
                </a:moveTo>
                <a:lnTo>
                  <a:pt x="346152" y="0"/>
                </a:lnTo>
                <a:lnTo>
                  <a:pt x="346152" y="910927"/>
                </a:lnTo>
                <a:lnTo>
                  <a:pt x="0" y="910927"/>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a:ln cap="sq">
            <a:noFill/>
            <a:prstDash val="solid"/>
            <a:miter/>
          </a:ln>
        </p:spPr>
      </p:sp>
      <p:grpSp>
        <p:nvGrpSpPr>
          <p:cNvPr name="Group 45" id="45"/>
          <p:cNvGrpSpPr/>
          <p:nvPr/>
        </p:nvGrpSpPr>
        <p:grpSpPr>
          <a:xfrm rot="0">
            <a:off x="15288152" y="4131347"/>
            <a:ext cx="2458245" cy="3127391"/>
            <a:chOff x="0" y="0"/>
            <a:chExt cx="1640838" cy="2087482"/>
          </a:xfrm>
        </p:grpSpPr>
        <p:sp>
          <p:nvSpPr>
            <p:cNvPr name="Freeform 46" id="46"/>
            <p:cNvSpPr/>
            <p:nvPr/>
          </p:nvSpPr>
          <p:spPr>
            <a:xfrm flipH="false" flipV="false" rot="0">
              <a:off x="39983" y="45156"/>
              <a:ext cx="1600855" cy="2041620"/>
            </a:xfrm>
            <a:custGeom>
              <a:avLst/>
              <a:gdLst/>
              <a:ahLst/>
              <a:cxnLst/>
              <a:rect r="r" b="b" t="t" l="l"/>
              <a:pathLst>
                <a:path h="2041620" w="1600855">
                  <a:moveTo>
                    <a:pt x="657" y="2011846"/>
                  </a:moveTo>
                  <a:cubicBezTo>
                    <a:pt x="-1883" y="2020736"/>
                    <a:pt x="3197" y="2027086"/>
                    <a:pt x="11513" y="2028356"/>
                  </a:cubicBezTo>
                  <a:cubicBezTo>
                    <a:pt x="21003" y="2029625"/>
                    <a:pt x="29308" y="2029625"/>
                    <a:pt x="38798" y="2029625"/>
                  </a:cubicBezTo>
                  <a:cubicBezTo>
                    <a:pt x="76760" y="2030896"/>
                    <a:pt x="114722" y="2030896"/>
                    <a:pt x="153871" y="2032166"/>
                  </a:cubicBezTo>
                  <a:cubicBezTo>
                    <a:pt x="175224" y="2033436"/>
                    <a:pt x="196578" y="2034706"/>
                    <a:pt x="216745" y="2035975"/>
                  </a:cubicBezTo>
                  <a:cubicBezTo>
                    <a:pt x="252335" y="2037246"/>
                    <a:pt x="286738" y="2037246"/>
                    <a:pt x="322327" y="2038516"/>
                  </a:cubicBezTo>
                  <a:cubicBezTo>
                    <a:pt x="336563" y="2038516"/>
                    <a:pt x="349613" y="2038516"/>
                    <a:pt x="363848" y="2037246"/>
                  </a:cubicBezTo>
                  <a:cubicBezTo>
                    <a:pt x="369780" y="2037246"/>
                    <a:pt x="376898" y="2035975"/>
                    <a:pt x="382830" y="2035975"/>
                  </a:cubicBezTo>
                  <a:cubicBezTo>
                    <a:pt x="406556" y="2037246"/>
                    <a:pt x="881082" y="2028356"/>
                    <a:pt x="904808" y="2029625"/>
                  </a:cubicBezTo>
                  <a:cubicBezTo>
                    <a:pt x="938025" y="2030896"/>
                    <a:pt x="1029371" y="2030896"/>
                    <a:pt x="1062588" y="2030896"/>
                  </a:cubicBezTo>
                  <a:cubicBezTo>
                    <a:pt x="1075638" y="2030896"/>
                    <a:pt x="1087501" y="2029625"/>
                    <a:pt x="1100550" y="2029625"/>
                  </a:cubicBezTo>
                  <a:lnTo>
                    <a:pt x="1164611" y="2033436"/>
                  </a:lnTo>
                  <a:cubicBezTo>
                    <a:pt x="1210878" y="2035975"/>
                    <a:pt x="1255958" y="2033436"/>
                    <a:pt x="1302224" y="2037246"/>
                  </a:cubicBezTo>
                  <a:cubicBezTo>
                    <a:pt x="1379334" y="2042325"/>
                    <a:pt x="1457631" y="2035975"/>
                    <a:pt x="1537355" y="2041056"/>
                  </a:cubicBezTo>
                  <a:cubicBezTo>
                    <a:pt x="1557675" y="2042325"/>
                    <a:pt x="1577995" y="2041056"/>
                    <a:pt x="1600855" y="2041056"/>
                  </a:cubicBezTo>
                  <a:lnTo>
                    <a:pt x="1600855" y="1981366"/>
                  </a:lnTo>
                  <a:cubicBezTo>
                    <a:pt x="1599585" y="1908748"/>
                    <a:pt x="1598315" y="1834591"/>
                    <a:pt x="1598315" y="1755800"/>
                  </a:cubicBezTo>
                  <a:cubicBezTo>
                    <a:pt x="1598315" y="1664649"/>
                    <a:pt x="1602125" y="1571953"/>
                    <a:pt x="1595775" y="1480802"/>
                  </a:cubicBezTo>
                  <a:cubicBezTo>
                    <a:pt x="1588155" y="1420550"/>
                    <a:pt x="1576725" y="232498"/>
                    <a:pt x="1576725" y="172246"/>
                  </a:cubicBezTo>
                  <a:cubicBezTo>
                    <a:pt x="1574185" y="130533"/>
                    <a:pt x="1572915" y="87275"/>
                    <a:pt x="1570375" y="45562"/>
                  </a:cubicBezTo>
                  <a:cubicBezTo>
                    <a:pt x="1570375" y="33202"/>
                    <a:pt x="1569105" y="20843"/>
                    <a:pt x="1567835" y="5644"/>
                  </a:cubicBezTo>
                  <a:cubicBezTo>
                    <a:pt x="1557675" y="3104"/>
                    <a:pt x="1548785" y="1834"/>
                    <a:pt x="1538625" y="564"/>
                  </a:cubicBezTo>
                  <a:cubicBezTo>
                    <a:pt x="1531005" y="-706"/>
                    <a:pt x="1523385" y="564"/>
                    <a:pt x="1517035" y="564"/>
                  </a:cubicBezTo>
                  <a:lnTo>
                    <a:pt x="5581" y="5644"/>
                  </a:lnTo>
                  <a:lnTo>
                    <a:pt x="657" y="2011846"/>
                  </a:lnTo>
                  <a:close/>
                </a:path>
              </a:pathLst>
            </a:custGeom>
            <a:solidFill>
              <a:srgbClr val="96C15E"/>
            </a:solidFill>
          </p:spPr>
        </p:sp>
        <p:sp>
          <p:nvSpPr>
            <p:cNvPr name="Freeform 47" id="47"/>
            <p:cNvSpPr/>
            <p:nvPr/>
          </p:nvSpPr>
          <p:spPr>
            <a:xfrm flipH="false" flipV="false" rot="0">
              <a:off x="11430" y="16510"/>
              <a:ext cx="1579878" cy="2032872"/>
            </a:xfrm>
            <a:custGeom>
              <a:avLst/>
              <a:gdLst/>
              <a:ahLst/>
              <a:cxnLst/>
              <a:rect r="r" b="b" t="t" l="l"/>
              <a:pathLst>
                <a:path h="2032872" w="1579878">
                  <a:moveTo>
                    <a:pt x="1579878" y="2032872"/>
                  </a:moveTo>
                  <a:lnTo>
                    <a:pt x="0" y="2025252"/>
                  </a:lnTo>
                  <a:lnTo>
                    <a:pt x="0" y="719989"/>
                  </a:lnTo>
                  <a:lnTo>
                    <a:pt x="7620" y="20320"/>
                  </a:lnTo>
                  <a:lnTo>
                    <a:pt x="785072" y="0"/>
                  </a:lnTo>
                  <a:lnTo>
                    <a:pt x="1558288" y="8890"/>
                  </a:lnTo>
                  <a:close/>
                </a:path>
              </a:pathLst>
            </a:custGeom>
            <a:solidFill>
              <a:srgbClr val="E0F0CB"/>
            </a:solidFill>
          </p:spPr>
        </p:sp>
        <p:sp>
          <p:nvSpPr>
            <p:cNvPr name="Freeform 48" id="48"/>
            <p:cNvSpPr/>
            <p:nvPr/>
          </p:nvSpPr>
          <p:spPr>
            <a:xfrm flipH="false" flipV="false" rot="0">
              <a:off x="-215" y="0"/>
              <a:ext cx="1604223" cy="2058836"/>
            </a:xfrm>
            <a:custGeom>
              <a:avLst/>
              <a:gdLst/>
              <a:ahLst/>
              <a:cxnLst/>
              <a:rect r="r" b="b" t="t" l="l"/>
              <a:pathLst>
                <a:path h="2058836" w="1604223">
                  <a:moveTo>
                    <a:pt x="1571203" y="21590"/>
                  </a:moveTo>
                  <a:cubicBezTo>
                    <a:pt x="1572473" y="34290"/>
                    <a:pt x="1572473" y="44450"/>
                    <a:pt x="1573743" y="55184"/>
                  </a:cubicBezTo>
                  <a:cubicBezTo>
                    <a:pt x="1576283" y="96897"/>
                    <a:pt x="1577553" y="140155"/>
                    <a:pt x="1580093" y="181868"/>
                  </a:cubicBezTo>
                  <a:cubicBezTo>
                    <a:pt x="1580093" y="242121"/>
                    <a:pt x="1592793" y="1430173"/>
                    <a:pt x="1599143" y="1490425"/>
                  </a:cubicBezTo>
                  <a:cubicBezTo>
                    <a:pt x="1605493" y="1581576"/>
                    <a:pt x="1601683" y="1674272"/>
                    <a:pt x="1601683" y="1765422"/>
                  </a:cubicBezTo>
                  <a:cubicBezTo>
                    <a:pt x="1601683" y="1845759"/>
                    <a:pt x="1602953" y="1919916"/>
                    <a:pt x="1604223" y="1998581"/>
                  </a:cubicBezTo>
                  <a:lnTo>
                    <a:pt x="1604223" y="2058272"/>
                  </a:lnTo>
                  <a:cubicBezTo>
                    <a:pt x="1581363" y="2058272"/>
                    <a:pt x="1561043" y="2059542"/>
                    <a:pt x="1540723" y="2058272"/>
                  </a:cubicBezTo>
                  <a:cubicBezTo>
                    <a:pt x="1463426" y="2053192"/>
                    <a:pt x="1385129" y="2059542"/>
                    <a:pt x="1308019" y="2054462"/>
                  </a:cubicBezTo>
                  <a:cubicBezTo>
                    <a:pt x="1261752" y="2050652"/>
                    <a:pt x="1216672" y="2053192"/>
                    <a:pt x="1170406" y="2050652"/>
                  </a:cubicBezTo>
                  <a:lnTo>
                    <a:pt x="1106345" y="2046842"/>
                  </a:lnTo>
                  <a:cubicBezTo>
                    <a:pt x="1093296" y="2046842"/>
                    <a:pt x="1081433" y="2048112"/>
                    <a:pt x="1068383" y="2048112"/>
                  </a:cubicBezTo>
                  <a:cubicBezTo>
                    <a:pt x="1035166" y="2046842"/>
                    <a:pt x="943820" y="2048112"/>
                    <a:pt x="910603" y="2046842"/>
                  </a:cubicBezTo>
                  <a:cubicBezTo>
                    <a:pt x="886877" y="2045572"/>
                    <a:pt x="412351" y="2054462"/>
                    <a:pt x="388624" y="2053192"/>
                  </a:cubicBezTo>
                  <a:cubicBezTo>
                    <a:pt x="382693" y="2053192"/>
                    <a:pt x="375575" y="2054462"/>
                    <a:pt x="369643" y="2054462"/>
                  </a:cubicBezTo>
                  <a:cubicBezTo>
                    <a:pt x="355408" y="2054462"/>
                    <a:pt x="342358" y="2055731"/>
                    <a:pt x="328122" y="2055731"/>
                  </a:cubicBezTo>
                  <a:cubicBezTo>
                    <a:pt x="292533" y="2055731"/>
                    <a:pt x="258130" y="2054462"/>
                    <a:pt x="222540" y="2053192"/>
                  </a:cubicBezTo>
                  <a:cubicBezTo>
                    <a:pt x="201187" y="2051922"/>
                    <a:pt x="179833" y="2050652"/>
                    <a:pt x="159666" y="2049381"/>
                  </a:cubicBezTo>
                  <a:cubicBezTo>
                    <a:pt x="121703" y="2048112"/>
                    <a:pt x="83741" y="2046842"/>
                    <a:pt x="44593" y="2046842"/>
                  </a:cubicBezTo>
                  <a:cubicBezTo>
                    <a:pt x="34505" y="2046842"/>
                    <a:pt x="25615" y="2046842"/>
                    <a:pt x="15455" y="2045572"/>
                  </a:cubicBezTo>
                  <a:cubicBezTo>
                    <a:pt x="6565" y="2044302"/>
                    <a:pt x="1485" y="2037952"/>
                    <a:pt x="4025" y="2029062"/>
                  </a:cubicBezTo>
                  <a:cubicBezTo>
                    <a:pt x="12915" y="1997162"/>
                    <a:pt x="9105" y="1958539"/>
                    <a:pt x="7835" y="1918371"/>
                  </a:cubicBezTo>
                  <a:cubicBezTo>
                    <a:pt x="6565" y="1836489"/>
                    <a:pt x="2755" y="1756153"/>
                    <a:pt x="4025" y="1674272"/>
                  </a:cubicBezTo>
                  <a:cubicBezTo>
                    <a:pt x="1485" y="1572306"/>
                    <a:pt x="-3595" y="310098"/>
                    <a:pt x="4025" y="206587"/>
                  </a:cubicBezTo>
                  <a:cubicBezTo>
                    <a:pt x="5295" y="186503"/>
                    <a:pt x="4025" y="164874"/>
                    <a:pt x="5295" y="144790"/>
                  </a:cubicBezTo>
                  <a:cubicBezTo>
                    <a:pt x="6565" y="112347"/>
                    <a:pt x="9105" y="76813"/>
                    <a:pt x="10375" y="44450"/>
                  </a:cubicBezTo>
                  <a:cubicBezTo>
                    <a:pt x="10375" y="41910"/>
                    <a:pt x="11645" y="39370"/>
                    <a:pt x="12915" y="38100"/>
                  </a:cubicBezTo>
                  <a:cubicBezTo>
                    <a:pt x="34505" y="35560"/>
                    <a:pt x="54084" y="30480"/>
                    <a:pt x="73065" y="29210"/>
                  </a:cubicBezTo>
                  <a:cubicBezTo>
                    <a:pt x="105095" y="25400"/>
                    <a:pt x="137126" y="22860"/>
                    <a:pt x="170342" y="20320"/>
                  </a:cubicBezTo>
                  <a:cubicBezTo>
                    <a:pt x="192882" y="17780"/>
                    <a:pt x="215422" y="16510"/>
                    <a:pt x="236776" y="13970"/>
                  </a:cubicBezTo>
                  <a:cubicBezTo>
                    <a:pt x="258130" y="11430"/>
                    <a:pt x="280670" y="8890"/>
                    <a:pt x="302023" y="8890"/>
                  </a:cubicBezTo>
                  <a:cubicBezTo>
                    <a:pt x="325750" y="7620"/>
                    <a:pt x="349476" y="10160"/>
                    <a:pt x="373202" y="8890"/>
                  </a:cubicBezTo>
                  <a:cubicBezTo>
                    <a:pt x="402860" y="8890"/>
                    <a:pt x="940261" y="6350"/>
                    <a:pt x="969919" y="5080"/>
                  </a:cubicBezTo>
                  <a:cubicBezTo>
                    <a:pt x="998390" y="3810"/>
                    <a:pt x="1026862" y="2540"/>
                    <a:pt x="1056520" y="2540"/>
                  </a:cubicBezTo>
                  <a:cubicBezTo>
                    <a:pt x="1105159" y="1270"/>
                    <a:pt x="1152611" y="0"/>
                    <a:pt x="1201250" y="0"/>
                  </a:cubicBezTo>
                  <a:cubicBezTo>
                    <a:pt x="1221418" y="0"/>
                    <a:pt x="1242771" y="2540"/>
                    <a:pt x="1262939" y="2540"/>
                  </a:cubicBezTo>
                  <a:cubicBezTo>
                    <a:pt x="1318696" y="3810"/>
                    <a:pt x="1375639" y="5080"/>
                    <a:pt x="1431395" y="7620"/>
                  </a:cubicBezTo>
                  <a:cubicBezTo>
                    <a:pt x="1461053" y="8890"/>
                    <a:pt x="1490711" y="12700"/>
                    <a:pt x="1520369" y="16510"/>
                  </a:cubicBezTo>
                  <a:lnTo>
                    <a:pt x="1540723" y="16510"/>
                  </a:lnTo>
                  <a:cubicBezTo>
                    <a:pt x="1552153" y="17780"/>
                    <a:pt x="1561043" y="20320"/>
                    <a:pt x="1571203" y="21590"/>
                  </a:cubicBezTo>
                  <a:close/>
                  <a:moveTo>
                    <a:pt x="1581363" y="2041762"/>
                  </a:moveTo>
                  <a:cubicBezTo>
                    <a:pt x="1582633" y="2025252"/>
                    <a:pt x="1583903" y="2012552"/>
                    <a:pt x="1583903" y="1999852"/>
                  </a:cubicBezTo>
                  <a:cubicBezTo>
                    <a:pt x="1582633" y="1912191"/>
                    <a:pt x="1581363" y="1830310"/>
                    <a:pt x="1581363" y="1742249"/>
                  </a:cubicBezTo>
                  <a:cubicBezTo>
                    <a:pt x="1581363" y="1702080"/>
                    <a:pt x="1583903" y="1661912"/>
                    <a:pt x="1582633" y="1621744"/>
                  </a:cubicBezTo>
                  <a:cubicBezTo>
                    <a:pt x="1582633" y="1584666"/>
                    <a:pt x="1581363" y="1546042"/>
                    <a:pt x="1580093" y="1508964"/>
                  </a:cubicBezTo>
                  <a:cubicBezTo>
                    <a:pt x="1575013" y="1451802"/>
                    <a:pt x="1563583" y="268385"/>
                    <a:pt x="1563583" y="211222"/>
                  </a:cubicBezTo>
                  <a:cubicBezTo>
                    <a:pt x="1561043" y="163329"/>
                    <a:pt x="1558503" y="113891"/>
                    <a:pt x="1555963" y="65999"/>
                  </a:cubicBezTo>
                  <a:cubicBezTo>
                    <a:pt x="1554693" y="44450"/>
                    <a:pt x="1553423" y="43180"/>
                    <a:pt x="1536978" y="41910"/>
                  </a:cubicBezTo>
                  <a:cubicBezTo>
                    <a:pt x="1533419" y="41910"/>
                    <a:pt x="1531046" y="41910"/>
                    <a:pt x="1527487" y="40640"/>
                  </a:cubicBezTo>
                  <a:cubicBezTo>
                    <a:pt x="1497829" y="36830"/>
                    <a:pt x="1466985" y="31750"/>
                    <a:pt x="1437327" y="30480"/>
                  </a:cubicBezTo>
                  <a:cubicBezTo>
                    <a:pt x="1364962" y="26670"/>
                    <a:pt x="1291410" y="25400"/>
                    <a:pt x="1219045" y="22860"/>
                  </a:cubicBezTo>
                  <a:lnTo>
                    <a:pt x="1133630" y="22860"/>
                  </a:lnTo>
                  <a:cubicBezTo>
                    <a:pt x="1095668" y="22860"/>
                    <a:pt x="1057706" y="22860"/>
                    <a:pt x="1020930" y="24130"/>
                  </a:cubicBezTo>
                  <a:cubicBezTo>
                    <a:pt x="988900" y="25400"/>
                    <a:pt x="449126" y="29210"/>
                    <a:pt x="417096" y="29210"/>
                  </a:cubicBezTo>
                  <a:cubicBezTo>
                    <a:pt x="364898" y="29210"/>
                    <a:pt x="312700" y="26670"/>
                    <a:pt x="260502" y="33020"/>
                  </a:cubicBezTo>
                  <a:cubicBezTo>
                    <a:pt x="233217" y="36830"/>
                    <a:pt x="207118" y="36830"/>
                    <a:pt x="181019" y="38100"/>
                  </a:cubicBezTo>
                  <a:cubicBezTo>
                    <a:pt x="135939" y="41910"/>
                    <a:pt x="90859" y="45720"/>
                    <a:pt x="45779" y="50800"/>
                  </a:cubicBezTo>
                  <a:cubicBezTo>
                    <a:pt x="33235" y="50800"/>
                    <a:pt x="30695" y="53639"/>
                    <a:pt x="29425" y="72178"/>
                  </a:cubicBezTo>
                  <a:cubicBezTo>
                    <a:pt x="28155" y="99987"/>
                    <a:pt x="28155" y="127796"/>
                    <a:pt x="26885" y="155605"/>
                  </a:cubicBezTo>
                  <a:cubicBezTo>
                    <a:pt x="25615" y="201953"/>
                    <a:pt x="23075" y="246756"/>
                    <a:pt x="21805" y="293103"/>
                  </a:cubicBezTo>
                  <a:cubicBezTo>
                    <a:pt x="16725" y="342541"/>
                    <a:pt x="23075" y="1550677"/>
                    <a:pt x="25615" y="1600115"/>
                  </a:cubicBezTo>
                  <a:cubicBezTo>
                    <a:pt x="25615" y="1652643"/>
                    <a:pt x="25615" y="1706715"/>
                    <a:pt x="26885" y="1759243"/>
                  </a:cubicBezTo>
                  <a:cubicBezTo>
                    <a:pt x="26885" y="1797866"/>
                    <a:pt x="29425" y="1836489"/>
                    <a:pt x="29425" y="1875113"/>
                  </a:cubicBezTo>
                  <a:cubicBezTo>
                    <a:pt x="29425" y="1916826"/>
                    <a:pt x="29425" y="1958539"/>
                    <a:pt x="28155" y="1999852"/>
                  </a:cubicBezTo>
                  <a:lnTo>
                    <a:pt x="28155" y="2010012"/>
                  </a:lnTo>
                  <a:cubicBezTo>
                    <a:pt x="28155" y="2020172"/>
                    <a:pt x="31965" y="2023982"/>
                    <a:pt x="40855" y="2023982"/>
                  </a:cubicBezTo>
                  <a:cubicBezTo>
                    <a:pt x="56456" y="2023982"/>
                    <a:pt x="73065" y="2025252"/>
                    <a:pt x="88487" y="2025252"/>
                  </a:cubicBezTo>
                  <a:cubicBezTo>
                    <a:pt x="111027" y="2025252"/>
                    <a:pt x="134753" y="2022712"/>
                    <a:pt x="157293" y="2025252"/>
                  </a:cubicBezTo>
                  <a:cubicBezTo>
                    <a:pt x="194069" y="2029062"/>
                    <a:pt x="230844" y="2031602"/>
                    <a:pt x="267620" y="2030332"/>
                  </a:cubicBezTo>
                  <a:cubicBezTo>
                    <a:pt x="291347" y="2029062"/>
                    <a:pt x="313887" y="2031602"/>
                    <a:pt x="337613" y="2031602"/>
                  </a:cubicBezTo>
                  <a:cubicBezTo>
                    <a:pt x="372016" y="2031602"/>
                    <a:pt x="406419" y="2030332"/>
                    <a:pt x="440822" y="2031602"/>
                  </a:cubicBezTo>
                  <a:cubicBezTo>
                    <a:pt x="491834" y="2032872"/>
                    <a:pt x="1051775" y="2022712"/>
                    <a:pt x="1103973" y="2025252"/>
                  </a:cubicBezTo>
                  <a:cubicBezTo>
                    <a:pt x="1126513" y="2026522"/>
                    <a:pt x="1149052" y="2027792"/>
                    <a:pt x="1170406" y="2027792"/>
                  </a:cubicBezTo>
                  <a:cubicBezTo>
                    <a:pt x="1209555" y="2030332"/>
                    <a:pt x="1247517" y="2026522"/>
                    <a:pt x="1286665" y="2030332"/>
                  </a:cubicBezTo>
                  <a:cubicBezTo>
                    <a:pt x="1318696" y="2032872"/>
                    <a:pt x="1350726" y="2032872"/>
                    <a:pt x="1382757" y="2035412"/>
                  </a:cubicBezTo>
                  <a:cubicBezTo>
                    <a:pt x="1430209" y="2039222"/>
                    <a:pt x="1477662" y="2041762"/>
                    <a:pt x="1525114" y="2043032"/>
                  </a:cubicBezTo>
                  <a:cubicBezTo>
                    <a:pt x="1543263" y="2043032"/>
                    <a:pt x="1561043" y="2041762"/>
                    <a:pt x="1581363" y="2041762"/>
                  </a:cubicBezTo>
                  <a:close/>
                </a:path>
              </a:pathLst>
            </a:custGeom>
            <a:solidFill>
              <a:srgbClr val="E0F0CB"/>
            </a:solidFill>
          </p:spPr>
        </p:sp>
      </p:grpSp>
      <p:sp>
        <p:nvSpPr>
          <p:cNvPr name="TextBox 49" id="49"/>
          <p:cNvSpPr txBox="true"/>
          <p:nvPr/>
        </p:nvSpPr>
        <p:spPr>
          <a:xfrm rot="0">
            <a:off x="16000598" y="7041324"/>
            <a:ext cx="1022416" cy="410029"/>
          </a:xfrm>
          <a:prstGeom prst="rect">
            <a:avLst/>
          </a:prstGeom>
        </p:spPr>
        <p:txBody>
          <a:bodyPr anchor="t" rtlCol="false" tIns="0" lIns="0" bIns="0" rIns="0">
            <a:spAutoFit/>
          </a:bodyPr>
          <a:lstStyle/>
          <a:p>
            <a:pPr algn="ctr" marL="0" indent="0" lvl="0">
              <a:lnSpc>
                <a:spcPts val="3262"/>
              </a:lnSpc>
            </a:pPr>
            <a:r>
              <a:rPr lang="en-US" b="true" sz="2548" spc="152">
                <a:solidFill>
                  <a:srgbClr val="2A2B39"/>
                </a:solidFill>
                <a:latin typeface="Aristotelica Pro Bold"/>
                <a:ea typeface="Aristotelica Pro Bold"/>
                <a:cs typeface="Aristotelica Pro Bold"/>
                <a:sym typeface="Aristotelica Pro Bold"/>
              </a:rPr>
              <a:t>5.</a:t>
            </a:r>
          </a:p>
        </p:txBody>
      </p:sp>
      <p:sp>
        <p:nvSpPr>
          <p:cNvPr name="TextBox 50" id="50"/>
          <p:cNvSpPr txBox="true"/>
          <p:nvPr/>
        </p:nvSpPr>
        <p:spPr>
          <a:xfrm rot="0">
            <a:off x="15505917" y="5185473"/>
            <a:ext cx="2011778" cy="589575"/>
          </a:xfrm>
          <a:prstGeom prst="rect">
            <a:avLst/>
          </a:prstGeom>
        </p:spPr>
        <p:txBody>
          <a:bodyPr anchor="t" rtlCol="false" tIns="0" lIns="0" bIns="0" rIns="0">
            <a:spAutoFit/>
          </a:bodyPr>
          <a:lstStyle/>
          <a:p>
            <a:pPr algn="ctr" marL="0" indent="0" lvl="0">
              <a:lnSpc>
                <a:spcPts val="2342"/>
              </a:lnSpc>
              <a:spcBef>
                <a:spcPct val="0"/>
              </a:spcBef>
            </a:pPr>
            <a:r>
              <a:rPr lang="en-US" sz="1673">
                <a:solidFill>
                  <a:srgbClr val="2A2B39"/>
                </a:solidFill>
                <a:latin typeface="Aristotelica Pro"/>
                <a:ea typeface="Aristotelica Pro"/>
                <a:cs typeface="Aristotelica Pro"/>
                <a:sym typeface="Aristotelica Pro"/>
              </a:rPr>
              <a:t>Ek</a:t>
            </a:r>
            <a:r>
              <a:rPr lang="en-US" sz="1673">
                <a:solidFill>
                  <a:srgbClr val="2A2B39"/>
                </a:solidFill>
                <a:latin typeface="Aristotelica Pro"/>
                <a:ea typeface="Aristotelica Pro"/>
                <a:cs typeface="Aristotelica Pro"/>
                <a:sym typeface="Aristotelica Pro"/>
              </a:rPr>
              <a:t>splorasi model klasifikasi lain .</a:t>
            </a:r>
          </a:p>
        </p:txBody>
      </p:sp>
      <p:grpSp>
        <p:nvGrpSpPr>
          <p:cNvPr name="Group 51" id="51"/>
          <p:cNvGrpSpPr/>
          <p:nvPr/>
        </p:nvGrpSpPr>
        <p:grpSpPr>
          <a:xfrm rot="0">
            <a:off x="15140294" y="3769082"/>
            <a:ext cx="2669106" cy="724530"/>
            <a:chOff x="0" y="0"/>
            <a:chExt cx="1497142" cy="406400"/>
          </a:xfrm>
        </p:grpSpPr>
        <p:sp>
          <p:nvSpPr>
            <p:cNvPr name="Freeform 52" id="52"/>
            <p:cNvSpPr/>
            <p:nvPr/>
          </p:nvSpPr>
          <p:spPr>
            <a:xfrm flipH="false" flipV="false" rot="0">
              <a:off x="0" y="0"/>
              <a:ext cx="1477919" cy="406400"/>
            </a:xfrm>
            <a:custGeom>
              <a:avLst/>
              <a:gdLst/>
              <a:ahLst/>
              <a:cxnLst/>
              <a:rect r="r" b="b" t="t" l="l"/>
              <a:pathLst>
                <a:path h="406400" w="1477919">
                  <a:moveTo>
                    <a:pt x="1247533" y="0"/>
                  </a:moveTo>
                  <a:lnTo>
                    <a:pt x="46409" y="0"/>
                  </a:lnTo>
                  <a:cubicBezTo>
                    <a:pt x="20778" y="0"/>
                    <a:pt x="0" y="20778"/>
                    <a:pt x="0" y="46409"/>
                  </a:cubicBezTo>
                  <a:lnTo>
                    <a:pt x="0" y="359991"/>
                  </a:lnTo>
                  <a:cubicBezTo>
                    <a:pt x="0" y="385622"/>
                    <a:pt x="20778" y="406400"/>
                    <a:pt x="46409" y="406400"/>
                  </a:cubicBezTo>
                  <a:lnTo>
                    <a:pt x="1247533" y="406400"/>
                  </a:lnTo>
                  <a:cubicBezTo>
                    <a:pt x="1277248" y="406400"/>
                    <a:pt x="1305746" y="394596"/>
                    <a:pt x="1326758" y="373584"/>
                  </a:cubicBezTo>
                  <a:lnTo>
                    <a:pt x="1464326" y="236016"/>
                  </a:lnTo>
                  <a:cubicBezTo>
                    <a:pt x="1482450" y="217892"/>
                    <a:pt x="1482450" y="188508"/>
                    <a:pt x="1464326" y="170384"/>
                  </a:cubicBezTo>
                  <a:lnTo>
                    <a:pt x="1326758" y="32816"/>
                  </a:lnTo>
                  <a:cubicBezTo>
                    <a:pt x="1305746" y="11804"/>
                    <a:pt x="1277248" y="0"/>
                    <a:pt x="1247533" y="0"/>
                  </a:cubicBezTo>
                  <a:close/>
                </a:path>
              </a:pathLst>
            </a:custGeom>
            <a:solidFill>
              <a:srgbClr val="ADE466"/>
            </a:solidFill>
            <a:ln cap="sq">
              <a:noFill/>
              <a:prstDash val="solid"/>
              <a:miter/>
            </a:ln>
          </p:spPr>
        </p:sp>
        <p:sp>
          <p:nvSpPr>
            <p:cNvPr name="TextBox 53" id="53"/>
            <p:cNvSpPr txBox="true"/>
            <p:nvPr/>
          </p:nvSpPr>
          <p:spPr>
            <a:xfrm>
              <a:off x="0" y="-38100"/>
              <a:ext cx="1382842" cy="444500"/>
            </a:xfrm>
            <a:prstGeom prst="rect">
              <a:avLst/>
            </a:prstGeom>
          </p:spPr>
          <p:txBody>
            <a:bodyPr anchor="ctr" rtlCol="false" tIns="50800" lIns="50800" bIns="50800" rIns="50800"/>
            <a:lstStyle/>
            <a:p>
              <a:pPr algn="ctr">
                <a:lnSpc>
                  <a:spcPts val="2086"/>
                </a:lnSpc>
              </a:pPr>
            </a:p>
          </p:txBody>
        </p:sp>
      </p:grpSp>
      <p:sp>
        <p:nvSpPr>
          <p:cNvPr name="Freeform 54" id="54"/>
          <p:cNvSpPr/>
          <p:nvPr/>
        </p:nvSpPr>
        <p:spPr>
          <a:xfrm flipH="false" flipV="false" rot="-556457">
            <a:off x="15211435" y="3407996"/>
            <a:ext cx="346152" cy="910927"/>
          </a:xfrm>
          <a:custGeom>
            <a:avLst/>
            <a:gdLst/>
            <a:ahLst/>
            <a:cxnLst/>
            <a:rect r="r" b="b" t="t" l="l"/>
            <a:pathLst>
              <a:path h="910927" w="346152">
                <a:moveTo>
                  <a:pt x="0" y="0"/>
                </a:moveTo>
                <a:lnTo>
                  <a:pt x="346152" y="0"/>
                </a:lnTo>
                <a:lnTo>
                  <a:pt x="346152" y="910927"/>
                </a:lnTo>
                <a:lnTo>
                  <a:pt x="0" y="910927"/>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a:ln cap="sq">
            <a:noFill/>
            <a:prstDash val="solid"/>
            <a:miter/>
          </a:ln>
        </p:spPr>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5400000">
            <a:off x="15847741" y="7846741"/>
            <a:ext cx="536733" cy="4343781"/>
            <a:chOff x="0" y="0"/>
            <a:chExt cx="715644" cy="5791708"/>
          </a:xfrm>
        </p:grpSpPr>
        <p:sp>
          <p:nvSpPr>
            <p:cNvPr name="Freeform 3" id="3"/>
            <p:cNvSpPr/>
            <p:nvPr/>
          </p:nvSpPr>
          <p:spPr>
            <a:xfrm flipH="false" flipV="false" rot="0">
              <a:off x="0" y="0"/>
              <a:ext cx="715645" cy="5791708"/>
            </a:xfrm>
            <a:custGeom>
              <a:avLst/>
              <a:gdLst/>
              <a:ahLst/>
              <a:cxnLst/>
              <a:rect r="r" b="b" t="t" l="l"/>
              <a:pathLst>
                <a:path h="5791708" w="715645">
                  <a:moveTo>
                    <a:pt x="0" y="0"/>
                  </a:moveTo>
                  <a:lnTo>
                    <a:pt x="715645" y="0"/>
                  </a:lnTo>
                  <a:lnTo>
                    <a:pt x="715645" y="5791708"/>
                  </a:lnTo>
                  <a:lnTo>
                    <a:pt x="0" y="5791708"/>
                  </a:lnTo>
                  <a:close/>
                </a:path>
              </a:pathLst>
            </a:custGeom>
            <a:solidFill>
              <a:srgbClr val="FDD402"/>
            </a:solidFill>
            <a:ln w="12700">
              <a:solidFill>
                <a:srgbClr val="000000"/>
              </a:solidFill>
            </a:ln>
          </p:spPr>
        </p:sp>
      </p:grpSp>
      <p:grpSp>
        <p:nvGrpSpPr>
          <p:cNvPr name="Group 4" id="4"/>
          <p:cNvGrpSpPr/>
          <p:nvPr/>
        </p:nvGrpSpPr>
        <p:grpSpPr>
          <a:xfrm rot="-5400000">
            <a:off x="6703741" y="3046522"/>
            <a:ext cx="536733" cy="13944219"/>
            <a:chOff x="0" y="0"/>
            <a:chExt cx="715644" cy="18592292"/>
          </a:xfrm>
        </p:grpSpPr>
        <p:sp>
          <p:nvSpPr>
            <p:cNvPr name="Freeform 5" id="5"/>
            <p:cNvSpPr/>
            <p:nvPr/>
          </p:nvSpPr>
          <p:spPr>
            <a:xfrm flipH="false" flipV="false" rot="0">
              <a:off x="0" y="0"/>
              <a:ext cx="715645" cy="18592292"/>
            </a:xfrm>
            <a:custGeom>
              <a:avLst/>
              <a:gdLst/>
              <a:ahLst/>
              <a:cxnLst/>
              <a:rect r="r" b="b" t="t" l="l"/>
              <a:pathLst>
                <a:path h="18592292" w="715645">
                  <a:moveTo>
                    <a:pt x="0" y="0"/>
                  </a:moveTo>
                  <a:lnTo>
                    <a:pt x="715645" y="0"/>
                  </a:lnTo>
                  <a:lnTo>
                    <a:pt x="715645" y="18592292"/>
                  </a:lnTo>
                  <a:lnTo>
                    <a:pt x="0" y="18592292"/>
                  </a:lnTo>
                  <a:close/>
                </a:path>
              </a:pathLst>
            </a:custGeom>
            <a:solidFill>
              <a:srgbClr val="00416B"/>
            </a:solidFill>
            <a:ln w="12700">
              <a:solidFill>
                <a:srgbClr val="000000"/>
              </a:solidFill>
            </a:ln>
          </p:spPr>
        </p:sp>
      </p:grpSp>
      <p:sp>
        <p:nvSpPr>
          <p:cNvPr name="TextBox 6" id="6"/>
          <p:cNvSpPr txBox="true"/>
          <p:nvPr/>
        </p:nvSpPr>
        <p:spPr>
          <a:xfrm rot="0">
            <a:off x="1742583" y="9795013"/>
            <a:ext cx="6925827" cy="412398"/>
          </a:xfrm>
          <a:prstGeom prst="rect">
            <a:avLst/>
          </a:prstGeom>
        </p:spPr>
        <p:txBody>
          <a:bodyPr anchor="t" rtlCol="false" tIns="0" lIns="0" bIns="0" rIns="0">
            <a:spAutoFit/>
          </a:bodyPr>
          <a:lstStyle/>
          <a:p>
            <a:pPr algn="l">
              <a:lnSpc>
                <a:spcPts val="2700"/>
              </a:lnSpc>
            </a:pPr>
            <a:r>
              <a:rPr lang="en-US" sz="2250">
                <a:solidFill>
                  <a:srgbClr val="FFFFFF"/>
                </a:solidFill>
                <a:latin typeface="Arial"/>
                <a:ea typeface="Arial"/>
                <a:cs typeface="Arial"/>
                <a:sym typeface="Arial"/>
              </a:rPr>
              <a:t>LOCALLY ROOTED, GLOBALLY RESPECTED</a:t>
            </a:r>
          </a:p>
        </p:txBody>
      </p:sp>
      <p:sp>
        <p:nvSpPr>
          <p:cNvPr name="TextBox 7" id="7"/>
          <p:cNvSpPr txBox="true"/>
          <p:nvPr/>
        </p:nvSpPr>
        <p:spPr>
          <a:xfrm rot="0">
            <a:off x="15211029" y="9795013"/>
            <a:ext cx="1748820" cy="407710"/>
          </a:xfrm>
          <a:prstGeom prst="rect">
            <a:avLst/>
          </a:prstGeom>
        </p:spPr>
        <p:txBody>
          <a:bodyPr anchor="t" rtlCol="false" tIns="0" lIns="0" bIns="0" rIns="0">
            <a:spAutoFit/>
          </a:bodyPr>
          <a:lstStyle/>
          <a:p>
            <a:pPr algn="l">
              <a:lnSpc>
                <a:spcPts val="2700"/>
              </a:lnSpc>
            </a:pPr>
            <a:r>
              <a:rPr lang="en-US" sz="2250">
                <a:solidFill>
                  <a:srgbClr val="00416B"/>
                </a:solidFill>
                <a:latin typeface="Arial"/>
                <a:ea typeface="Arial"/>
                <a:cs typeface="Arial"/>
                <a:sym typeface="Arial"/>
              </a:rPr>
              <a:t>ugm.ac.id</a:t>
            </a:r>
          </a:p>
        </p:txBody>
      </p:sp>
      <p:sp>
        <p:nvSpPr>
          <p:cNvPr name="Freeform 8" id="8"/>
          <p:cNvSpPr/>
          <p:nvPr/>
        </p:nvSpPr>
        <p:spPr>
          <a:xfrm flipH="false" flipV="false" rot="0">
            <a:off x="1788318" y="1738120"/>
            <a:ext cx="6942392" cy="1960817"/>
          </a:xfrm>
          <a:custGeom>
            <a:avLst/>
            <a:gdLst/>
            <a:ahLst/>
            <a:cxnLst/>
            <a:rect r="r" b="b" t="t" l="l"/>
            <a:pathLst>
              <a:path h="1960817" w="6942392">
                <a:moveTo>
                  <a:pt x="0" y="0"/>
                </a:moveTo>
                <a:lnTo>
                  <a:pt x="6942392" y="0"/>
                </a:lnTo>
                <a:lnTo>
                  <a:pt x="6942392" y="1960817"/>
                </a:lnTo>
                <a:lnTo>
                  <a:pt x="0" y="196081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9" id="9"/>
          <p:cNvSpPr txBox="true"/>
          <p:nvPr/>
        </p:nvSpPr>
        <p:spPr>
          <a:xfrm rot="0">
            <a:off x="1744869" y="5484094"/>
            <a:ext cx="6155906" cy="1752600"/>
          </a:xfrm>
          <a:prstGeom prst="rect">
            <a:avLst/>
          </a:prstGeom>
        </p:spPr>
        <p:txBody>
          <a:bodyPr anchor="t" rtlCol="false" tIns="0" lIns="0" bIns="0" rIns="0">
            <a:spAutoFit/>
          </a:bodyPr>
          <a:lstStyle/>
          <a:p>
            <a:pPr algn="l">
              <a:lnSpc>
                <a:spcPts val="4590"/>
              </a:lnSpc>
            </a:pPr>
            <a:r>
              <a:rPr lang="en-US" sz="3825">
                <a:solidFill>
                  <a:srgbClr val="000000"/>
                </a:solidFill>
                <a:latin typeface="Canva Student Font"/>
                <a:ea typeface="Canva Student Font"/>
                <a:cs typeface="Canva Student Font"/>
                <a:sym typeface="Canva Student Font"/>
              </a:rPr>
              <a:t>D</a:t>
            </a:r>
            <a:r>
              <a:rPr lang="en-US" sz="3825">
                <a:solidFill>
                  <a:srgbClr val="000000"/>
                </a:solidFill>
                <a:latin typeface="Canva Student Font"/>
                <a:ea typeface="Canva Student Font"/>
                <a:cs typeface="Canva Student Font"/>
                <a:sym typeface="Canva Student Font"/>
              </a:rPr>
              <a:t>ata berbicara, </a:t>
            </a:r>
          </a:p>
          <a:p>
            <a:pPr algn="l">
              <a:lnSpc>
                <a:spcPts val="4590"/>
              </a:lnSpc>
            </a:pPr>
            <a:r>
              <a:rPr lang="en-US" sz="3825">
                <a:solidFill>
                  <a:srgbClr val="000000"/>
                </a:solidFill>
                <a:latin typeface="Canva Student Font"/>
                <a:ea typeface="Canva Student Font"/>
                <a:cs typeface="Canva Student Font"/>
                <a:sym typeface="Canva Student Font"/>
              </a:rPr>
              <a:t>algoritma menganalisis, </a:t>
            </a:r>
          </a:p>
          <a:p>
            <a:pPr algn="l">
              <a:lnSpc>
                <a:spcPts val="4590"/>
              </a:lnSpc>
            </a:pPr>
            <a:r>
              <a:rPr lang="en-US" sz="3825">
                <a:solidFill>
                  <a:srgbClr val="000000"/>
                </a:solidFill>
                <a:latin typeface="Canva Student Font"/>
                <a:ea typeface="Canva Student Font"/>
                <a:cs typeface="Canva Student Font"/>
                <a:sym typeface="Canva Student Font"/>
              </a:rPr>
              <a:t>manusia memutuskan.</a:t>
            </a:r>
          </a:p>
        </p:txBody>
      </p:sp>
      <p:sp>
        <p:nvSpPr>
          <p:cNvPr name="Freeform 10" id="10"/>
          <p:cNvSpPr/>
          <p:nvPr/>
        </p:nvSpPr>
        <p:spPr>
          <a:xfrm flipH="false" flipV="false" rot="0">
            <a:off x="9137618" y="2836259"/>
            <a:ext cx="9150668" cy="6091903"/>
          </a:xfrm>
          <a:custGeom>
            <a:avLst/>
            <a:gdLst/>
            <a:ahLst/>
            <a:cxnLst/>
            <a:rect r="r" b="b" t="t" l="l"/>
            <a:pathLst>
              <a:path h="6091903" w="9150668">
                <a:moveTo>
                  <a:pt x="0" y="0"/>
                </a:moveTo>
                <a:lnTo>
                  <a:pt x="9150667" y="0"/>
                </a:lnTo>
                <a:lnTo>
                  <a:pt x="9150667" y="6091903"/>
                </a:lnTo>
                <a:lnTo>
                  <a:pt x="0" y="609190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grpSp>
        <p:nvGrpSpPr>
          <p:cNvPr name="Group 3" id="3"/>
          <p:cNvGrpSpPr/>
          <p:nvPr/>
        </p:nvGrpSpPr>
        <p:grpSpPr>
          <a:xfrm rot="0">
            <a:off x="6262386" y="4304584"/>
            <a:ext cx="2691535" cy="3859140"/>
            <a:chOff x="0" y="0"/>
            <a:chExt cx="1503245" cy="2155362"/>
          </a:xfrm>
        </p:grpSpPr>
        <p:sp>
          <p:nvSpPr>
            <p:cNvPr name="Freeform 4" id="4"/>
            <p:cNvSpPr/>
            <p:nvPr/>
          </p:nvSpPr>
          <p:spPr>
            <a:xfrm flipH="false" flipV="false" rot="0">
              <a:off x="39979" y="45156"/>
              <a:ext cx="1463266" cy="2109501"/>
            </a:xfrm>
            <a:custGeom>
              <a:avLst/>
              <a:gdLst/>
              <a:ahLst/>
              <a:cxnLst/>
              <a:rect r="r" b="b" t="t" l="l"/>
              <a:pathLst>
                <a:path h="2109501" w="1463266">
                  <a:moveTo>
                    <a:pt x="661" y="2079726"/>
                  </a:moveTo>
                  <a:cubicBezTo>
                    <a:pt x="-1879" y="2088616"/>
                    <a:pt x="3201" y="2094966"/>
                    <a:pt x="10767" y="2096236"/>
                  </a:cubicBezTo>
                  <a:cubicBezTo>
                    <a:pt x="19384" y="2097506"/>
                    <a:pt x="26924" y="2097506"/>
                    <a:pt x="35540" y="2097506"/>
                  </a:cubicBezTo>
                  <a:cubicBezTo>
                    <a:pt x="70007" y="2098776"/>
                    <a:pt x="104474" y="2098776"/>
                    <a:pt x="140017" y="2100046"/>
                  </a:cubicBezTo>
                  <a:cubicBezTo>
                    <a:pt x="159405" y="2101316"/>
                    <a:pt x="178792" y="2102586"/>
                    <a:pt x="197103" y="2103856"/>
                  </a:cubicBezTo>
                  <a:cubicBezTo>
                    <a:pt x="229415" y="2105126"/>
                    <a:pt x="260651" y="2105126"/>
                    <a:pt x="292963" y="2106396"/>
                  </a:cubicBezTo>
                  <a:cubicBezTo>
                    <a:pt x="305888" y="2106396"/>
                    <a:pt x="317736" y="2106396"/>
                    <a:pt x="330661" y="2105126"/>
                  </a:cubicBezTo>
                  <a:cubicBezTo>
                    <a:pt x="336046" y="2105126"/>
                    <a:pt x="342509" y="2103856"/>
                    <a:pt x="347894" y="2103856"/>
                  </a:cubicBezTo>
                  <a:cubicBezTo>
                    <a:pt x="369436" y="2105126"/>
                    <a:pt x="800269" y="2096236"/>
                    <a:pt x="821810" y="2097506"/>
                  </a:cubicBezTo>
                  <a:cubicBezTo>
                    <a:pt x="851969" y="2098776"/>
                    <a:pt x="934904" y="2098776"/>
                    <a:pt x="965062" y="2098776"/>
                  </a:cubicBezTo>
                  <a:cubicBezTo>
                    <a:pt x="976910" y="2098776"/>
                    <a:pt x="987681" y="2097506"/>
                    <a:pt x="999529" y="2097506"/>
                  </a:cubicBezTo>
                  <a:lnTo>
                    <a:pt x="1057691" y="2101316"/>
                  </a:lnTo>
                  <a:cubicBezTo>
                    <a:pt x="1099698" y="2103856"/>
                    <a:pt x="1140627" y="2101316"/>
                    <a:pt x="1182633" y="2105126"/>
                  </a:cubicBezTo>
                  <a:cubicBezTo>
                    <a:pt x="1252643" y="2110206"/>
                    <a:pt x="1323731" y="2103856"/>
                    <a:pt x="1399766" y="2108936"/>
                  </a:cubicBezTo>
                  <a:cubicBezTo>
                    <a:pt x="1420086" y="2110206"/>
                    <a:pt x="1440406" y="2108936"/>
                    <a:pt x="1463266" y="2108936"/>
                  </a:cubicBezTo>
                  <a:lnTo>
                    <a:pt x="1463266" y="2049246"/>
                  </a:lnTo>
                  <a:cubicBezTo>
                    <a:pt x="1461996" y="1975090"/>
                    <a:pt x="1460726" y="1898347"/>
                    <a:pt x="1460726" y="1816807"/>
                  </a:cubicBezTo>
                  <a:cubicBezTo>
                    <a:pt x="1460726" y="1722477"/>
                    <a:pt x="1464536" y="1626547"/>
                    <a:pt x="1458186" y="1532217"/>
                  </a:cubicBezTo>
                  <a:cubicBezTo>
                    <a:pt x="1450566" y="1469863"/>
                    <a:pt x="1439136" y="240371"/>
                    <a:pt x="1439136" y="178017"/>
                  </a:cubicBezTo>
                  <a:cubicBezTo>
                    <a:pt x="1436596" y="134849"/>
                    <a:pt x="1435326" y="90082"/>
                    <a:pt x="1432786" y="46914"/>
                  </a:cubicBezTo>
                  <a:cubicBezTo>
                    <a:pt x="1432786" y="34123"/>
                    <a:pt x="1431516" y="21332"/>
                    <a:pt x="1430246" y="5644"/>
                  </a:cubicBezTo>
                  <a:cubicBezTo>
                    <a:pt x="1420086" y="3104"/>
                    <a:pt x="1411196" y="1834"/>
                    <a:pt x="1401036" y="564"/>
                  </a:cubicBezTo>
                  <a:cubicBezTo>
                    <a:pt x="1393416" y="-706"/>
                    <a:pt x="1385796" y="564"/>
                    <a:pt x="1379446" y="564"/>
                  </a:cubicBezTo>
                  <a:lnTo>
                    <a:pt x="5382" y="5644"/>
                  </a:lnTo>
                  <a:lnTo>
                    <a:pt x="661" y="2079726"/>
                  </a:lnTo>
                  <a:close/>
                </a:path>
              </a:pathLst>
            </a:custGeom>
            <a:solidFill>
              <a:srgbClr val="9366E4"/>
            </a:solidFill>
          </p:spPr>
        </p:sp>
        <p:sp>
          <p:nvSpPr>
            <p:cNvPr name="Freeform 5" id="5"/>
            <p:cNvSpPr/>
            <p:nvPr/>
          </p:nvSpPr>
          <p:spPr>
            <a:xfrm flipH="false" flipV="false" rot="0">
              <a:off x="11430" y="16510"/>
              <a:ext cx="1442285" cy="2100752"/>
            </a:xfrm>
            <a:custGeom>
              <a:avLst/>
              <a:gdLst/>
              <a:ahLst/>
              <a:cxnLst/>
              <a:rect r="r" b="b" t="t" l="l"/>
              <a:pathLst>
                <a:path h="2100752" w="1442285">
                  <a:moveTo>
                    <a:pt x="1442285" y="2100752"/>
                  </a:moveTo>
                  <a:lnTo>
                    <a:pt x="0" y="2093132"/>
                  </a:lnTo>
                  <a:lnTo>
                    <a:pt x="0" y="743866"/>
                  </a:lnTo>
                  <a:lnTo>
                    <a:pt x="7620" y="20320"/>
                  </a:lnTo>
                  <a:lnTo>
                    <a:pt x="715724" y="0"/>
                  </a:lnTo>
                  <a:lnTo>
                    <a:pt x="1420695" y="8890"/>
                  </a:lnTo>
                  <a:close/>
                </a:path>
              </a:pathLst>
            </a:custGeom>
            <a:solidFill>
              <a:srgbClr val="E8DEFC"/>
            </a:solidFill>
          </p:spPr>
        </p:sp>
        <p:sp>
          <p:nvSpPr>
            <p:cNvPr name="Freeform 6" id="6"/>
            <p:cNvSpPr/>
            <p:nvPr/>
          </p:nvSpPr>
          <p:spPr>
            <a:xfrm flipH="false" flipV="false" rot="0">
              <a:off x="-215" y="0"/>
              <a:ext cx="1466629" cy="2126716"/>
            </a:xfrm>
            <a:custGeom>
              <a:avLst/>
              <a:gdLst/>
              <a:ahLst/>
              <a:cxnLst/>
              <a:rect r="r" b="b" t="t" l="l"/>
              <a:pathLst>
                <a:path h="2126716" w="1466629">
                  <a:moveTo>
                    <a:pt x="1433610" y="21590"/>
                  </a:moveTo>
                  <a:cubicBezTo>
                    <a:pt x="1434880" y="34290"/>
                    <a:pt x="1434880" y="44450"/>
                    <a:pt x="1436150" y="55297"/>
                  </a:cubicBezTo>
                  <a:cubicBezTo>
                    <a:pt x="1438690" y="98465"/>
                    <a:pt x="1439960" y="143232"/>
                    <a:pt x="1442500" y="186400"/>
                  </a:cubicBezTo>
                  <a:cubicBezTo>
                    <a:pt x="1442500" y="248754"/>
                    <a:pt x="1455200" y="1478246"/>
                    <a:pt x="1461550" y="1540600"/>
                  </a:cubicBezTo>
                  <a:cubicBezTo>
                    <a:pt x="1467900" y="1634930"/>
                    <a:pt x="1464090" y="1730860"/>
                    <a:pt x="1464090" y="1825190"/>
                  </a:cubicBezTo>
                  <a:cubicBezTo>
                    <a:pt x="1464090" y="1908329"/>
                    <a:pt x="1465360" y="1985072"/>
                    <a:pt x="1466630" y="2066462"/>
                  </a:cubicBezTo>
                  <a:lnTo>
                    <a:pt x="1466630" y="2126152"/>
                  </a:lnTo>
                  <a:cubicBezTo>
                    <a:pt x="1443770" y="2126152"/>
                    <a:pt x="1423450" y="2127422"/>
                    <a:pt x="1403130" y="2126152"/>
                  </a:cubicBezTo>
                  <a:cubicBezTo>
                    <a:pt x="1332689" y="2121072"/>
                    <a:pt x="1261602" y="2127422"/>
                    <a:pt x="1191592" y="2122342"/>
                  </a:cubicBezTo>
                  <a:cubicBezTo>
                    <a:pt x="1149585" y="2118532"/>
                    <a:pt x="1108656" y="2121072"/>
                    <a:pt x="1066650" y="2118532"/>
                  </a:cubicBezTo>
                  <a:lnTo>
                    <a:pt x="1008488" y="2114722"/>
                  </a:lnTo>
                  <a:cubicBezTo>
                    <a:pt x="996640" y="2114722"/>
                    <a:pt x="985869" y="2115992"/>
                    <a:pt x="974021" y="2115992"/>
                  </a:cubicBezTo>
                  <a:cubicBezTo>
                    <a:pt x="943863" y="2114722"/>
                    <a:pt x="860927" y="2115992"/>
                    <a:pt x="830769" y="2114722"/>
                  </a:cubicBezTo>
                  <a:cubicBezTo>
                    <a:pt x="809227" y="2113452"/>
                    <a:pt x="378394" y="2122342"/>
                    <a:pt x="356853" y="2121072"/>
                  </a:cubicBezTo>
                  <a:cubicBezTo>
                    <a:pt x="351467" y="2121072"/>
                    <a:pt x="345005" y="2122342"/>
                    <a:pt x="339620" y="2122342"/>
                  </a:cubicBezTo>
                  <a:cubicBezTo>
                    <a:pt x="326695" y="2122342"/>
                    <a:pt x="314847" y="2123612"/>
                    <a:pt x="301922" y="2123612"/>
                  </a:cubicBezTo>
                  <a:cubicBezTo>
                    <a:pt x="269609" y="2123612"/>
                    <a:pt x="238374" y="2122342"/>
                    <a:pt x="206061" y="2121072"/>
                  </a:cubicBezTo>
                  <a:cubicBezTo>
                    <a:pt x="186674" y="2119802"/>
                    <a:pt x="167286" y="2118532"/>
                    <a:pt x="148976" y="2117262"/>
                  </a:cubicBezTo>
                  <a:cubicBezTo>
                    <a:pt x="114509" y="2115992"/>
                    <a:pt x="80043" y="2114722"/>
                    <a:pt x="44499" y="2114722"/>
                  </a:cubicBezTo>
                  <a:cubicBezTo>
                    <a:pt x="34505" y="2114722"/>
                    <a:pt x="25615" y="2114722"/>
                    <a:pt x="15455" y="2113452"/>
                  </a:cubicBezTo>
                  <a:cubicBezTo>
                    <a:pt x="6565" y="2112182"/>
                    <a:pt x="1485" y="2105832"/>
                    <a:pt x="4025" y="2096942"/>
                  </a:cubicBezTo>
                  <a:cubicBezTo>
                    <a:pt x="12915" y="2065013"/>
                    <a:pt x="9105" y="2025042"/>
                    <a:pt x="7835" y="1983473"/>
                  </a:cubicBezTo>
                  <a:cubicBezTo>
                    <a:pt x="6565" y="1898736"/>
                    <a:pt x="2755" y="1815597"/>
                    <a:pt x="4025" y="1730860"/>
                  </a:cubicBezTo>
                  <a:cubicBezTo>
                    <a:pt x="1485" y="1625338"/>
                    <a:pt x="-3595" y="319102"/>
                    <a:pt x="4025" y="211981"/>
                  </a:cubicBezTo>
                  <a:cubicBezTo>
                    <a:pt x="5295" y="191196"/>
                    <a:pt x="4025" y="168813"/>
                    <a:pt x="5295" y="148028"/>
                  </a:cubicBezTo>
                  <a:cubicBezTo>
                    <a:pt x="6565" y="114453"/>
                    <a:pt x="9105" y="77680"/>
                    <a:pt x="10375" y="44450"/>
                  </a:cubicBezTo>
                  <a:cubicBezTo>
                    <a:pt x="10375" y="41910"/>
                    <a:pt x="11645" y="39370"/>
                    <a:pt x="12915" y="38100"/>
                  </a:cubicBezTo>
                  <a:cubicBezTo>
                    <a:pt x="34505" y="35560"/>
                    <a:pt x="53116" y="30480"/>
                    <a:pt x="70349" y="29210"/>
                  </a:cubicBezTo>
                  <a:cubicBezTo>
                    <a:pt x="99430" y="25400"/>
                    <a:pt x="128511" y="22860"/>
                    <a:pt x="158670" y="20320"/>
                  </a:cubicBezTo>
                  <a:cubicBezTo>
                    <a:pt x="179134" y="17780"/>
                    <a:pt x="199599" y="16510"/>
                    <a:pt x="218986" y="13970"/>
                  </a:cubicBezTo>
                  <a:cubicBezTo>
                    <a:pt x="238374" y="11430"/>
                    <a:pt x="258838" y="8890"/>
                    <a:pt x="278226" y="8890"/>
                  </a:cubicBezTo>
                  <a:cubicBezTo>
                    <a:pt x="299768" y="7620"/>
                    <a:pt x="321309" y="10160"/>
                    <a:pt x="342851" y="8890"/>
                  </a:cubicBezTo>
                  <a:cubicBezTo>
                    <a:pt x="369778" y="8890"/>
                    <a:pt x="857696" y="6350"/>
                    <a:pt x="884623" y="5080"/>
                  </a:cubicBezTo>
                  <a:cubicBezTo>
                    <a:pt x="910473" y="3810"/>
                    <a:pt x="936323" y="2540"/>
                    <a:pt x="963250" y="2540"/>
                  </a:cubicBezTo>
                  <a:cubicBezTo>
                    <a:pt x="1007410" y="1270"/>
                    <a:pt x="1050494" y="0"/>
                    <a:pt x="1094654" y="0"/>
                  </a:cubicBezTo>
                  <a:cubicBezTo>
                    <a:pt x="1112965" y="0"/>
                    <a:pt x="1132352" y="2540"/>
                    <a:pt x="1150662" y="2540"/>
                  </a:cubicBezTo>
                  <a:cubicBezTo>
                    <a:pt x="1201285" y="3810"/>
                    <a:pt x="1252985" y="5080"/>
                    <a:pt x="1303608" y="7620"/>
                  </a:cubicBezTo>
                  <a:cubicBezTo>
                    <a:pt x="1330535" y="8890"/>
                    <a:pt x="1357462" y="12700"/>
                    <a:pt x="1384389" y="16510"/>
                  </a:cubicBezTo>
                  <a:lnTo>
                    <a:pt x="1403130" y="16510"/>
                  </a:lnTo>
                  <a:cubicBezTo>
                    <a:pt x="1414560" y="17780"/>
                    <a:pt x="1423450" y="20320"/>
                    <a:pt x="1433610" y="21590"/>
                  </a:cubicBezTo>
                  <a:close/>
                  <a:moveTo>
                    <a:pt x="1443770" y="2109642"/>
                  </a:moveTo>
                  <a:cubicBezTo>
                    <a:pt x="1445040" y="2093132"/>
                    <a:pt x="1446310" y="2080432"/>
                    <a:pt x="1446310" y="2067732"/>
                  </a:cubicBezTo>
                  <a:cubicBezTo>
                    <a:pt x="1445040" y="1977078"/>
                    <a:pt x="1443770" y="1892341"/>
                    <a:pt x="1443770" y="1801208"/>
                  </a:cubicBezTo>
                  <a:cubicBezTo>
                    <a:pt x="1443770" y="1759639"/>
                    <a:pt x="1446310" y="1718069"/>
                    <a:pt x="1445040" y="1676500"/>
                  </a:cubicBezTo>
                  <a:cubicBezTo>
                    <a:pt x="1445040" y="1638128"/>
                    <a:pt x="1443770" y="1598158"/>
                    <a:pt x="1442500" y="1559786"/>
                  </a:cubicBezTo>
                  <a:cubicBezTo>
                    <a:pt x="1437420" y="1500630"/>
                    <a:pt x="1425990" y="275934"/>
                    <a:pt x="1425990" y="216777"/>
                  </a:cubicBezTo>
                  <a:cubicBezTo>
                    <a:pt x="1423450" y="167214"/>
                    <a:pt x="1420910" y="116052"/>
                    <a:pt x="1418370" y="66488"/>
                  </a:cubicBezTo>
                  <a:cubicBezTo>
                    <a:pt x="1417100" y="44450"/>
                    <a:pt x="1415830" y="43180"/>
                    <a:pt x="1399468" y="41910"/>
                  </a:cubicBezTo>
                  <a:cubicBezTo>
                    <a:pt x="1396237" y="41910"/>
                    <a:pt x="1394083" y="41910"/>
                    <a:pt x="1390852" y="40640"/>
                  </a:cubicBezTo>
                  <a:cubicBezTo>
                    <a:pt x="1363925" y="36830"/>
                    <a:pt x="1335921" y="31750"/>
                    <a:pt x="1308994" y="30480"/>
                  </a:cubicBezTo>
                  <a:cubicBezTo>
                    <a:pt x="1243292" y="26670"/>
                    <a:pt x="1176512" y="25400"/>
                    <a:pt x="1110810" y="22860"/>
                  </a:cubicBezTo>
                  <a:lnTo>
                    <a:pt x="1033260" y="22860"/>
                  </a:lnTo>
                  <a:cubicBezTo>
                    <a:pt x="998794" y="22860"/>
                    <a:pt x="964327" y="22860"/>
                    <a:pt x="930938" y="24130"/>
                  </a:cubicBezTo>
                  <a:cubicBezTo>
                    <a:pt x="901856" y="25400"/>
                    <a:pt x="411784" y="29210"/>
                    <a:pt x="382703" y="29210"/>
                  </a:cubicBezTo>
                  <a:cubicBezTo>
                    <a:pt x="335311" y="29210"/>
                    <a:pt x="287920" y="26670"/>
                    <a:pt x="240528" y="33020"/>
                  </a:cubicBezTo>
                  <a:cubicBezTo>
                    <a:pt x="215755" y="36830"/>
                    <a:pt x="192059" y="36830"/>
                    <a:pt x="168363" y="38100"/>
                  </a:cubicBezTo>
                  <a:cubicBezTo>
                    <a:pt x="127434" y="41910"/>
                    <a:pt x="86505" y="45720"/>
                    <a:pt x="45576" y="50800"/>
                  </a:cubicBezTo>
                  <a:cubicBezTo>
                    <a:pt x="33235" y="50800"/>
                    <a:pt x="30695" y="53698"/>
                    <a:pt x="29425" y="72884"/>
                  </a:cubicBezTo>
                  <a:cubicBezTo>
                    <a:pt x="28155" y="101662"/>
                    <a:pt x="28155" y="130441"/>
                    <a:pt x="26885" y="159220"/>
                  </a:cubicBezTo>
                  <a:cubicBezTo>
                    <a:pt x="25615" y="207185"/>
                    <a:pt x="23075" y="253550"/>
                    <a:pt x="21805" y="301515"/>
                  </a:cubicBezTo>
                  <a:cubicBezTo>
                    <a:pt x="16725" y="352677"/>
                    <a:pt x="23075" y="1602954"/>
                    <a:pt x="25615" y="1654116"/>
                  </a:cubicBezTo>
                  <a:cubicBezTo>
                    <a:pt x="25615" y="1708476"/>
                    <a:pt x="25615" y="1764435"/>
                    <a:pt x="26885" y="1818795"/>
                  </a:cubicBezTo>
                  <a:cubicBezTo>
                    <a:pt x="26885" y="1858765"/>
                    <a:pt x="29425" y="1898736"/>
                    <a:pt x="29425" y="1938706"/>
                  </a:cubicBezTo>
                  <a:cubicBezTo>
                    <a:pt x="29425" y="1981874"/>
                    <a:pt x="29425" y="2025042"/>
                    <a:pt x="28155" y="2067732"/>
                  </a:cubicBezTo>
                  <a:lnTo>
                    <a:pt x="28155" y="2077892"/>
                  </a:lnTo>
                  <a:cubicBezTo>
                    <a:pt x="28155" y="2088052"/>
                    <a:pt x="31965" y="2091862"/>
                    <a:pt x="40855" y="2091862"/>
                  </a:cubicBezTo>
                  <a:cubicBezTo>
                    <a:pt x="55270" y="2091862"/>
                    <a:pt x="70349" y="2093132"/>
                    <a:pt x="84351" y="2093132"/>
                  </a:cubicBezTo>
                  <a:cubicBezTo>
                    <a:pt x="104816" y="2093132"/>
                    <a:pt x="126357" y="2090592"/>
                    <a:pt x="146822" y="2093132"/>
                  </a:cubicBezTo>
                  <a:cubicBezTo>
                    <a:pt x="180211" y="2096942"/>
                    <a:pt x="213601" y="2099482"/>
                    <a:pt x="246990" y="2098212"/>
                  </a:cubicBezTo>
                  <a:cubicBezTo>
                    <a:pt x="268532" y="2096942"/>
                    <a:pt x="288997" y="2099482"/>
                    <a:pt x="310538" y="2099482"/>
                  </a:cubicBezTo>
                  <a:cubicBezTo>
                    <a:pt x="341774" y="2099482"/>
                    <a:pt x="373009" y="2098212"/>
                    <a:pt x="404244" y="2099482"/>
                  </a:cubicBezTo>
                  <a:cubicBezTo>
                    <a:pt x="450559" y="2100752"/>
                    <a:pt x="958942" y="2090592"/>
                    <a:pt x="1006333" y="2093132"/>
                  </a:cubicBezTo>
                  <a:cubicBezTo>
                    <a:pt x="1026798" y="2094402"/>
                    <a:pt x="1047263" y="2095672"/>
                    <a:pt x="1066650" y="2095672"/>
                  </a:cubicBezTo>
                  <a:cubicBezTo>
                    <a:pt x="1102194" y="2098212"/>
                    <a:pt x="1136660" y="2094402"/>
                    <a:pt x="1172204" y="2098212"/>
                  </a:cubicBezTo>
                  <a:cubicBezTo>
                    <a:pt x="1201285" y="2100752"/>
                    <a:pt x="1230366" y="2100752"/>
                    <a:pt x="1259448" y="2103292"/>
                  </a:cubicBezTo>
                  <a:cubicBezTo>
                    <a:pt x="1302531" y="2107102"/>
                    <a:pt x="1345614" y="2109642"/>
                    <a:pt x="1388698" y="2110912"/>
                  </a:cubicBezTo>
                  <a:cubicBezTo>
                    <a:pt x="1405670" y="2110912"/>
                    <a:pt x="1423450" y="2109642"/>
                    <a:pt x="1443770" y="2109642"/>
                  </a:cubicBezTo>
                  <a:close/>
                </a:path>
              </a:pathLst>
            </a:custGeom>
            <a:solidFill>
              <a:srgbClr val="E8DEFC"/>
            </a:solidFill>
          </p:spPr>
        </p:sp>
      </p:grpSp>
      <p:grpSp>
        <p:nvGrpSpPr>
          <p:cNvPr name="Group 7" id="7"/>
          <p:cNvGrpSpPr/>
          <p:nvPr/>
        </p:nvGrpSpPr>
        <p:grpSpPr>
          <a:xfrm rot="0">
            <a:off x="9739422" y="4304584"/>
            <a:ext cx="3024424" cy="3998266"/>
            <a:chOff x="0" y="0"/>
            <a:chExt cx="1630389" cy="2155362"/>
          </a:xfrm>
        </p:grpSpPr>
        <p:sp>
          <p:nvSpPr>
            <p:cNvPr name="Freeform 8" id="8"/>
            <p:cNvSpPr/>
            <p:nvPr/>
          </p:nvSpPr>
          <p:spPr>
            <a:xfrm flipH="false" flipV="false" rot="0">
              <a:off x="39983" y="45156"/>
              <a:ext cx="1590406" cy="2109501"/>
            </a:xfrm>
            <a:custGeom>
              <a:avLst/>
              <a:gdLst/>
              <a:ahLst/>
              <a:cxnLst/>
              <a:rect r="r" b="b" t="t" l="l"/>
              <a:pathLst>
                <a:path h="2109501" w="1590406">
                  <a:moveTo>
                    <a:pt x="657" y="2079726"/>
                  </a:moveTo>
                  <a:cubicBezTo>
                    <a:pt x="-1883" y="2088616"/>
                    <a:pt x="3197" y="2094966"/>
                    <a:pt x="11456" y="2096236"/>
                  </a:cubicBezTo>
                  <a:cubicBezTo>
                    <a:pt x="20880" y="2097506"/>
                    <a:pt x="29126" y="2097506"/>
                    <a:pt x="38550" y="2097506"/>
                  </a:cubicBezTo>
                  <a:cubicBezTo>
                    <a:pt x="76247" y="2098776"/>
                    <a:pt x="113944" y="2098776"/>
                    <a:pt x="152818" y="2100046"/>
                  </a:cubicBezTo>
                  <a:cubicBezTo>
                    <a:pt x="174023" y="2101316"/>
                    <a:pt x="195227" y="2102586"/>
                    <a:pt x="215253" y="2103856"/>
                  </a:cubicBezTo>
                  <a:cubicBezTo>
                    <a:pt x="250594" y="2105126"/>
                    <a:pt x="284757" y="2105126"/>
                    <a:pt x="320097" y="2106396"/>
                  </a:cubicBezTo>
                  <a:cubicBezTo>
                    <a:pt x="334233" y="2106396"/>
                    <a:pt x="347192" y="2106396"/>
                    <a:pt x="361328" y="2105126"/>
                  </a:cubicBezTo>
                  <a:cubicBezTo>
                    <a:pt x="367218" y="2105126"/>
                    <a:pt x="374286" y="2103856"/>
                    <a:pt x="380176" y="2103856"/>
                  </a:cubicBezTo>
                  <a:cubicBezTo>
                    <a:pt x="403737" y="2105126"/>
                    <a:pt x="874945" y="2096236"/>
                    <a:pt x="898505" y="2097506"/>
                  </a:cubicBezTo>
                  <a:cubicBezTo>
                    <a:pt x="931489" y="2098776"/>
                    <a:pt x="1022197" y="2098776"/>
                    <a:pt x="1055182" y="2098776"/>
                  </a:cubicBezTo>
                  <a:cubicBezTo>
                    <a:pt x="1068140" y="2098776"/>
                    <a:pt x="1079920" y="2097506"/>
                    <a:pt x="1092878" y="2097506"/>
                  </a:cubicBezTo>
                  <a:lnTo>
                    <a:pt x="1156491" y="2101316"/>
                  </a:lnTo>
                  <a:cubicBezTo>
                    <a:pt x="1202434" y="2103856"/>
                    <a:pt x="1247199" y="2101316"/>
                    <a:pt x="1293142" y="2105126"/>
                  </a:cubicBezTo>
                  <a:cubicBezTo>
                    <a:pt x="1369713" y="2110206"/>
                    <a:pt x="1447462" y="2103856"/>
                    <a:pt x="1526906" y="2108936"/>
                  </a:cubicBezTo>
                  <a:cubicBezTo>
                    <a:pt x="1547226" y="2110206"/>
                    <a:pt x="1567546" y="2108936"/>
                    <a:pt x="1590406" y="2108936"/>
                  </a:cubicBezTo>
                  <a:lnTo>
                    <a:pt x="1590406" y="2049246"/>
                  </a:lnTo>
                  <a:cubicBezTo>
                    <a:pt x="1589136" y="1975090"/>
                    <a:pt x="1587866" y="1898347"/>
                    <a:pt x="1587866" y="1816807"/>
                  </a:cubicBezTo>
                  <a:cubicBezTo>
                    <a:pt x="1587866" y="1722477"/>
                    <a:pt x="1591676" y="1626547"/>
                    <a:pt x="1585326" y="1532217"/>
                  </a:cubicBezTo>
                  <a:cubicBezTo>
                    <a:pt x="1577706" y="1469863"/>
                    <a:pt x="1566276" y="240371"/>
                    <a:pt x="1566276" y="178017"/>
                  </a:cubicBezTo>
                  <a:cubicBezTo>
                    <a:pt x="1563736" y="134849"/>
                    <a:pt x="1562466" y="90082"/>
                    <a:pt x="1559926" y="46914"/>
                  </a:cubicBezTo>
                  <a:cubicBezTo>
                    <a:pt x="1559926" y="34123"/>
                    <a:pt x="1558656" y="21332"/>
                    <a:pt x="1557386" y="5644"/>
                  </a:cubicBezTo>
                  <a:cubicBezTo>
                    <a:pt x="1547226" y="3104"/>
                    <a:pt x="1538336" y="1834"/>
                    <a:pt x="1528176" y="564"/>
                  </a:cubicBezTo>
                  <a:cubicBezTo>
                    <a:pt x="1520556" y="-706"/>
                    <a:pt x="1512936" y="564"/>
                    <a:pt x="1506586" y="564"/>
                  </a:cubicBezTo>
                  <a:lnTo>
                    <a:pt x="5566" y="5644"/>
                  </a:lnTo>
                  <a:lnTo>
                    <a:pt x="657" y="2079726"/>
                  </a:lnTo>
                  <a:close/>
                </a:path>
              </a:pathLst>
            </a:custGeom>
            <a:solidFill>
              <a:srgbClr val="EF6BBD"/>
            </a:solidFill>
          </p:spPr>
        </p:sp>
        <p:sp>
          <p:nvSpPr>
            <p:cNvPr name="Freeform 9" id="9"/>
            <p:cNvSpPr/>
            <p:nvPr/>
          </p:nvSpPr>
          <p:spPr>
            <a:xfrm flipH="false" flipV="false" rot="0">
              <a:off x="11430" y="16510"/>
              <a:ext cx="1569429" cy="2100752"/>
            </a:xfrm>
            <a:custGeom>
              <a:avLst/>
              <a:gdLst/>
              <a:ahLst/>
              <a:cxnLst/>
              <a:rect r="r" b="b" t="t" l="l"/>
              <a:pathLst>
                <a:path h="2100752" w="1569429">
                  <a:moveTo>
                    <a:pt x="1569429" y="2100752"/>
                  </a:moveTo>
                  <a:lnTo>
                    <a:pt x="0" y="2093132"/>
                  </a:lnTo>
                  <a:lnTo>
                    <a:pt x="0" y="743866"/>
                  </a:lnTo>
                  <a:lnTo>
                    <a:pt x="7620" y="20320"/>
                  </a:lnTo>
                  <a:lnTo>
                    <a:pt x="779805" y="0"/>
                  </a:lnTo>
                  <a:lnTo>
                    <a:pt x="1547839" y="8890"/>
                  </a:lnTo>
                  <a:close/>
                </a:path>
              </a:pathLst>
            </a:custGeom>
            <a:solidFill>
              <a:srgbClr val="FED9F0"/>
            </a:solidFill>
          </p:spPr>
        </p:sp>
        <p:sp>
          <p:nvSpPr>
            <p:cNvPr name="Freeform 10" id="10"/>
            <p:cNvSpPr/>
            <p:nvPr/>
          </p:nvSpPr>
          <p:spPr>
            <a:xfrm flipH="false" flipV="false" rot="0">
              <a:off x="-215" y="0"/>
              <a:ext cx="1593773" cy="2126716"/>
            </a:xfrm>
            <a:custGeom>
              <a:avLst/>
              <a:gdLst/>
              <a:ahLst/>
              <a:cxnLst/>
              <a:rect r="r" b="b" t="t" l="l"/>
              <a:pathLst>
                <a:path h="2126716" w="1593773">
                  <a:moveTo>
                    <a:pt x="1560754" y="21590"/>
                  </a:moveTo>
                  <a:cubicBezTo>
                    <a:pt x="1562024" y="34290"/>
                    <a:pt x="1562024" y="44450"/>
                    <a:pt x="1563294" y="55297"/>
                  </a:cubicBezTo>
                  <a:cubicBezTo>
                    <a:pt x="1565834" y="98465"/>
                    <a:pt x="1567104" y="143232"/>
                    <a:pt x="1569644" y="186400"/>
                  </a:cubicBezTo>
                  <a:cubicBezTo>
                    <a:pt x="1569644" y="248754"/>
                    <a:pt x="1582344" y="1478246"/>
                    <a:pt x="1588694" y="1540600"/>
                  </a:cubicBezTo>
                  <a:cubicBezTo>
                    <a:pt x="1595044" y="1634930"/>
                    <a:pt x="1591234" y="1730860"/>
                    <a:pt x="1591234" y="1825190"/>
                  </a:cubicBezTo>
                  <a:cubicBezTo>
                    <a:pt x="1591234" y="1908329"/>
                    <a:pt x="1592504" y="1985072"/>
                    <a:pt x="1593774" y="2066462"/>
                  </a:cubicBezTo>
                  <a:lnTo>
                    <a:pt x="1593774" y="2126152"/>
                  </a:lnTo>
                  <a:cubicBezTo>
                    <a:pt x="1570914" y="2126152"/>
                    <a:pt x="1550594" y="2127422"/>
                    <a:pt x="1530274" y="2126152"/>
                  </a:cubicBezTo>
                  <a:cubicBezTo>
                    <a:pt x="1453498" y="2121072"/>
                    <a:pt x="1375748" y="2127422"/>
                    <a:pt x="1299177" y="2122342"/>
                  </a:cubicBezTo>
                  <a:cubicBezTo>
                    <a:pt x="1253234" y="2118532"/>
                    <a:pt x="1208470" y="2121072"/>
                    <a:pt x="1162527" y="2118532"/>
                  </a:cubicBezTo>
                  <a:lnTo>
                    <a:pt x="1098914" y="2114722"/>
                  </a:lnTo>
                  <a:cubicBezTo>
                    <a:pt x="1085955" y="2114722"/>
                    <a:pt x="1074175" y="2115992"/>
                    <a:pt x="1061217" y="2115992"/>
                  </a:cubicBezTo>
                  <a:cubicBezTo>
                    <a:pt x="1028232" y="2114722"/>
                    <a:pt x="937525" y="2115992"/>
                    <a:pt x="904540" y="2114722"/>
                  </a:cubicBezTo>
                  <a:cubicBezTo>
                    <a:pt x="880980" y="2113452"/>
                    <a:pt x="409772" y="2122342"/>
                    <a:pt x="386212" y="2121072"/>
                  </a:cubicBezTo>
                  <a:cubicBezTo>
                    <a:pt x="380321" y="2121072"/>
                    <a:pt x="373253" y="2122342"/>
                    <a:pt x="367363" y="2122342"/>
                  </a:cubicBezTo>
                  <a:cubicBezTo>
                    <a:pt x="353227" y="2122342"/>
                    <a:pt x="340269" y="2123612"/>
                    <a:pt x="326133" y="2123612"/>
                  </a:cubicBezTo>
                  <a:cubicBezTo>
                    <a:pt x="290792" y="2123612"/>
                    <a:pt x="256629" y="2122342"/>
                    <a:pt x="221289" y="2121072"/>
                  </a:cubicBezTo>
                  <a:cubicBezTo>
                    <a:pt x="200084" y="2119802"/>
                    <a:pt x="178880" y="2118532"/>
                    <a:pt x="158854" y="2117262"/>
                  </a:cubicBezTo>
                  <a:cubicBezTo>
                    <a:pt x="121157" y="2115992"/>
                    <a:pt x="83460" y="2114722"/>
                    <a:pt x="44586" y="2114722"/>
                  </a:cubicBezTo>
                  <a:cubicBezTo>
                    <a:pt x="34505" y="2114722"/>
                    <a:pt x="25615" y="2114722"/>
                    <a:pt x="15455" y="2113452"/>
                  </a:cubicBezTo>
                  <a:cubicBezTo>
                    <a:pt x="6565" y="2112182"/>
                    <a:pt x="1485" y="2105832"/>
                    <a:pt x="4025" y="2096942"/>
                  </a:cubicBezTo>
                  <a:cubicBezTo>
                    <a:pt x="12915" y="2065013"/>
                    <a:pt x="9105" y="2025042"/>
                    <a:pt x="7835" y="1983473"/>
                  </a:cubicBezTo>
                  <a:cubicBezTo>
                    <a:pt x="6565" y="1898736"/>
                    <a:pt x="2755" y="1815597"/>
                    <a:pt x="4025" y="1730860"/>
                  </a:cubicBezTo>
                  <a:cubicBezTo>
                    <a:pt x="1485" y="1625338"/>
                    <a:pt x="-3595" y="319102"/>
                    <a:pt x="4025" y="211981"/>
                  </a:cubicBezTo>
                  <a:cubicBezTo>
                    <a:pt x="5295" y="191196"/>
                    <a:pt x="4025" y="168813"/>
                    <a:pt x="5295" y="148028"/>
                  </a:cubicBezTo>
                  <a:cubicBezTo>
                    <a:pt x="6565" y="114453"/>
                    <a:pt x="9105" y="77680"/>
                    <a:pt x="10375" y="44450"/>
                  </a:cubicBezTo>
                  <a:cubicBezTo>
                    <a:pt x="10375" y="41910"/>
                    <a:pt x="11645" y="39370"/>
                    <a:pt x="12915" y="38100"/>
                  </a:cubicBezTo>
                  <a:cubicBezTo>
                    <a:pt x="34505" y="35560"/>
                    <a:pt x="54010" y="30480"/>
                    <a:pt x="72858" y="29210"/>
                  </a:cubicBezTo>
                  <a:cubicBezTo>
                    <a:pt x="104665" y="25400"/>
                    <a:pt x="136471" y="22860"/>
                    <a:pt x="169456" y="20320"/>
                  </a:cubicBezTo>
                  <a:cubicBezTo>
                    <a:pt x="191838" y="17780"/>
                    <a:pt x="214221" y="16510"/>
                    <a:pt x="235425" y="13970"/>
                  </a:cubicBezTo>
                  <a:cubicBezTo>
                    <a:pt x="256629" y="11430"/>
                    <a:pt x="279012" y="8890"/>
                    <a:pt x="300216" y="8890"/>
                  </a:cubicBezTo>
                  <a:cubicBezTo>
                    <a:pt x="323777" y="7620"/>
                    <a:pt x="347337" y="10160"/>
                    <a:pt x="370897" y="8890"/>
                  </a:cubicBezTo>
                  <a:cubicBezTo>
                    <a:pt x="400348" y="8890"/>
                    <a:pt x="933991" y="6350"/>
                    <a:pt x="963441" y="5080"/>
                  </a:cubicBezTo>
                  <a:cubicBezTo>
                    <a:pt x="991714" y="3810"/>
                    <a:pt x="1019986" y="2540"/>
                    <a:pt x="1049437" y="2540"/>
                  </a:cubicBezTo>
                  <a:cubicBezTo>
                    <a:pt x="1097736" y="1270"/>
                    <a:pt x="1144856" y="0"/>
                    <a:pt x="1193155" y="0"/>
                  </a:cubicBezTo>
                  <a:cubicBezTo>
                    <a:pt x="1213182" y="0"/>
                    <a:pt x="1234386" y="2540"/>
                    <a:pt x="1254412" y="2540"/>
                  </a:cubicBezTo>
                  <a:cubicBezTo>
                    <a:pt x="1309779" y="3810"/>
                    <a:pt x="1366324" y="5080"/>
                    <a:pt x="1421691" y="7620"/>
                  </a:cubicBezTo>
                  <a:cubicBezTo>
                    <a:pt x="1451142" y="8890"/>
                    <a:pt x="1480592" y="12700"/>
                    <a:pt x="1510043" y="16510"/>
                  </a:cubicBezTo>
                  <a:lnTo>
                    <a:pt x="1530274" y="16510"/>
                  </a:lnTo>
                  <a:cubicBezTo>
                    <a:pt x="1541704" y="17780"/>
                    <a:pt x="1550594" y="20320"/>
                    <a:pt x="1560754" y="21590"/>
                  </a:cubicBezTo>
                  <a:close/>
                  <a:moveTo>
                    <a:pt x="1570914" y="2109642"/>
                  </a:moveTo>
                  <a:cubicBezTo>
                    <a:pt x="1572184" y="2093132"/>
                    <a:pt x="1573454" y="2080432"/>
                    <a:pt x="1573454" y="2067732"/>
                  </a:cubicBezTo>
                  <a:cubicBezTo>
                    <a:pt x="1572184" y="1977078"/>
                    <a:pt x="1570914" y="1892341"/>
                    <a:pt x="1570914" y="1801208"/>
                  </a:cubicBezTo>
                  <a:cubicBezTo>
                    <a:pt x="1570914" y="1759639"/>
                    <a:pt x="1573454" y="1718069"/>
                    <a:pt x="1572184" y="1676500"/>
                  </a:cubicBezTo>
                  <a:cubicBezTo>
                    <a:pt x="1572184" y="1638128"/>
                    <a:pt x="1570914" y="1598158"/>
                    <a:pt x="1569644" y="1559786"/>
                  </a:cubicBezTo>
                  <a:cubicBezTo>
                    <a:pt x="1564564" y="1500630"/>
                    <a:pt x="1553134" y="275934"/>
                    <a:pt x="1553134" y="216777"/>
                  </a:cubicBezTo>
                  <a:cubicBezTo>
                    <a:pt x="1550594" y="167214"/>
                    <a:pt x="1548054" y="116052"/>
                    <a:pt x="1545514" y="66488"/>
                  </a:cubicBezTo>
                  <a:cubicBezTo>
                    <a:pt x="1544244" y="44450"/>
                    <a:pt x="1542974" y="43180"/>
                    <a:pt x="1526535" y="41910"/>
                  </a:cubicBezTo>
                  <a:cubicBezTo>
                    <a:pt x="1523001" y="41910"/>
                    <a:pt x="1520645" y="41910"/>
                    <a:pt x="1517111" y="40640"/>
                  </a:cubicBezTo>
                  <a:cubicBezTo>
                    <a:pt x="1487660" y="36830"/>
                    <a:pt x="1457032" y="31750"/>
                    <a:pt x="1427581" y="30480"/>
                  </a:cubicBezTo>
                  <a:cubicBezTo>
                    <a:pt x="1355722" y="26670"/>
                    <a:pt x="1282685" y="25400"/>
                    <a:pt x="1210826" y="22860"/>
                  </a:cubicBezTo>
                  <a:lnTo>
                    <a:pt x="1126008" y="22860"/>
                  </a:lnTo>
                  <a:cubicBezTo>
                    <a:pt x="1088311" y="22860"/>
                    <a:pt x="1050615" y="22860"/>
                    <a:pt x="1014096" y="24130"/>
                  </a:cubicBezTo>
                  <a:cubicBezTo>
                    <a:pt x="982290" y="25400"/>
                    <a:pt x="446291" y="29210"/>
                    <a:pt x="414484" y="29210"/>
                  </a:cubicBezTo>
                  <a:cubicBezTo>
                    <a:pt x="362651" y="29210"/>
                    <a:pt x="310818" y="26670"/>
                    <a:pt x="258985" y="33020"/>
                  </a:cubicBezTo>
                  <a:cubicBezTo>
                    <a:pt x="231891" y="36830"/>
                    <a:pt x="205975" y="36830"/>
                    <a:pt x="180058" y="38100"/>
                  </a:cubicBezTo>
                  <a:cubicBezTo>
                    <a:pt x="135293" y="41910"/>
                    <a:pt x="90529" y="45720"/>
                    <a:pt x="45764" y="50800"/>
                  </a:cubicBezTo>
                  <a:cubicBezTo>
                    <a:pt x="33235" y="50800"/>
                    <a:pt x="30695" y="53698"/>
                    <a:pt x="29425" y="72884"/>
                  </a:cubicBezTo>
                  <a:cubicBezTo>
                    <a:pt x="28155" y="101662"/>
                    <a:pt x="28155" y="130441"/>
                    <a:pt x="26885" y="159220"/>
                  </a:cubicBezTo>
                  <a:cubicBezTo>
                    <a:pt x="25615" y="207185"/>
                    <a:pt x="23075" y="253550"/>
                    <a:pt x="21805" y="301515"/>
                  </a:cubicBezTo>
                  <a:cubicBezTo>
                    <a:pt x="16725" y="352677"/>
                    <a:pt x="23075" y="1602954"/>
                    <a:pt x="25615" y="1654116"/>
                  </a:cubicBezTo>
                  <a:cubicBezTo>
                    <a:pt x="25615" y="1708476"/>
                    <a:pt x="25615" y="1764435"/>
                    <a:pt x="26885" y="1818795"/>
                  </a:cubicBezTo>
                  <a:cubicBezTo>
                    <a:pt x="26885" y="1858765"/>
                    <a:pt x="29425" y="1898736"/>
                    <a:pt x="29425" y="1938706"/>
                  </a:cubicBezTo>
                  <a:cubicBezTo>
                    <a:pt x="29425" y="1981874"/>
                    <a:pt x="29425" y="2025042"/>
                    <a:pt x="28155" y="2067732"/>
                  </a:cubicBezTo>
                  <a:lnTo>
                    <a:pt x="28155" y="2077892"/>
                  </a:lnTo>
                  <a:cubicBezTo>
                    <a:pt x="28155" y="2088052"/>
                    <a:pt x="31965" y="2091862"/>
                    <a:pt x="40855" y="2091862"/>
                  </a:cubicBezTo>
                  <a:cubicBezTo>
                    <a:pt x="56366" y="2091862"/>
                    <a:pt x="72858" y="2093132"/>
                    <a:pt x="88173" y="2093132"/>
                  </a:cubicBezTo>
                  <a:cubicBezTo>
                    <a:pt x="110555" y="2093132"/>
                    <a:pt x="134115" y="2090592"/>
                    <a:pt x="156498" y="2093132"/>
                  </a:cubicBezTo>
                  <a:cubicBezTo>
                    <a:pt x="193016" y="2096942"/>
                    <a:pt x="229535" y="2099482"/>
                    <a:pt x="266054" y="2098212"/>
                  </a:cubicBezTo>
                  <a:cubicBezTo>
                    <a:pt x="289614" y="2096942"/>
                    <a:pt x="311996" y="2099482"/>
                    <a:pt x="335557" y="2099482"/>
                  </a:cubicBezTo>
                  <a:cubicBezTo>
                    <a:pt x="369719" y="2099482"/>
                    <a:pt x="403882" y="2098212"/>
                    <a:pt x="438045" y="2099482"/>
                  </a:cubicBezTo>
                  <a:cubicBezTo>
                    <a:pt x="488699" y="2100752"/>
                    <a:pt x="1044725" y="2090592"/>
                    <a:pt x="1096558" y="2093132"/>
                  </a:cubicBezTo>
                  <a:cubicBezTo>
                    <a:pt x="1118940" y="2094402"/>
                    <a:pt x="1141322" y="2095672"/>
                    <a:pt x="1162527" y="2095672"/>
                  </a:cubicBezTo>
                  <a:cubicBezTo>
                    <a:pt x="1201401" y="2098212"/>
                    <a:pt x="1239098" y="2094402"/>
                    <a:pt x="1277973" y="2098212"/>
                  </a:cubicBezTo>
                  <a:cubicBezTo>
                    <a:pt x="1309779" y="2100752"/>
                    <a:pt x="1341586" y="2100752"/>
                    <a:pt x="1373392" y="2103292"/>
                  </a:cubicBezTo>
                  <a:cubicBezTo>
                    <a:pt x="1420513" y="2107102"/>
                    <a:pt x="1467634" y="2109642"/>
                    <a:pt x="1514755" y="2110912"/>
                  </a:cubicBezTo>
                  <a:cubicBezTo>
                    <a:pt x="1532814" y="2110912"/>
                    <a:pt x="1550594" y="2109642"/>
                    <a:pt x="1570914" y="2109642"/>
                  </a:cubicBezTo>
                  <a:close/>
                </a:path>
              </a:pathLst>
            </a:custGeom>
            <a:solidFill>
              <a:srgbClr val="FED9F0"/>
            </a:solidFill>
          </p:spPr>
        </p:sp>
      </p:grpSp>
      <p:sp>
        <p:nvSpPr>
          <p:cNvPr name="TextBox 11" id="11"/>
          <p:cNvSpPr txBox="true"/>
          <p:nvPr/>
        </p:nvSpPr>
        <p:spPr>
          <a:xfrm rot="0">
            <a:off x="6728479" y="5535452"/>
            <a:ext cx="1798448" cy="2203651"/>
          </a:xfrm>
          <a:prstGeom prst="rect">
            <a:avLst/>
          </a:prstGeom>
        </p:spPr>
        <p:txBody>
          <a:bodyPr anchor="t" rtlCol="false" tIns="0" lIns="0" bIns="0" rIns="0">
            <a:spAutoFit/>
          </a:bodyPr>
          <a:lstStyle/>
          <a:p>
            <a:pPr algn="l" marL="280289" indent="-140144" lvl="1">
              <a:lnSpc>
                <a:spcPts val="1661"/>
              </a:lnSpc>
              <a:buFont typeface="Arial"/>
              <a:buChar char="•"/>
            </a:pPr>
            <a:r>
              <a:rPr lang="en-US" sz="1298">
                <a:solidFill>
                  <a:srgbClr val="000000"/>
                </a:solidFill>
                <a:latin typeface="Aristotelica Pro"/>
                <a:ea typeface="Aristotelica Pro"/>
                <a:cs typeface="Aristotelica Pro"/>
                <a:sym typeface="Aristotelica Pro"/>
              </a:rPr>
              <a:t>TBC ma</a:t>
            </a:r>
            <a:r>
              <a:rPr lang="en-US" sz="1298">
                <a:solidFill>
                  <a:srgbClr val="000000"/>
                </a:solidFill>
                <a:latin typeface="Aristotelica Pro"/>
                <a:ea typeface="Aristotelica Pro"/>
                <a:cs typeface="Aristotelica Pro"/>
                <a:sym typeface="Aristotelica Pro"/>
              </a:rPr>
              <a:t>sih menjadi salah satu penyakit menular paling mematikan di dunia.</a:t>
            </a:r>
          </a:p>
          <a:p>
            <a:pPr algn="l" marL="258053" indent="-129026" lvl="1">
              <a:lnSpc>
                <a:spcPts val="1529"/>
              </a:lnSpc>
              <a:buFont typeface="Arial"/>
              <a:buChar char="•"/>
            </a:pPr>
            <a:r>
              <a:rPr lang="en-US" sz="1195">
                <a:solidFill>
                  <a:srgbClr val="000000"/>
                </a:solidFill>
                <a:latin typeface="Aristotelica Pro"/>
                <a:ea typeface="Aristotelica Pro"/>
                <a:cs typeface="Aristotelica Pro"/>
                <a:sym typeface="Aristotelica Pro"/>
              </a:rPr>
              <a:t>WHO:   ~10 juta kasus baru dan ±1,5 juta kematian/tahun.</a:t>
            </a:r>
          </a:p>
          <a:p>
            <a:pPr algn="l" marL="280289" indent="-140144" lvl="1">
              <a:lnSpc>
                <a:spcPts val="1661"/>
              </a:lnSpc>
              <a:buFont typeface="Arial"/>
              <a:buChar char="•"/>
            </a:pPr>
            <a:r>
              <a:rPr lang="en-US" sz="1298">
                <a:solidFill>
                  <a:srgbClr val="000000"/>
                </a:solidFill>
                <a:latin typeface="Aristotelica Pro"/>
                <a:ea typeface="Aristotelica Pro"/>
                <a:cs typeface="Aristotelica Pro"/>
                <a:sym typeface="Aristotelica Pro"/>
              </a:rPr>
              <a:t>Diagnosis awal biasanya melalui foto rontgen dada.</a:t>
            </a:r>
          </a:p>
          <a:p>
            <a:pPr algn="l" marL="0" indent="0" lvl="0">
              <a:lnSpc>
                <a:spcPts val="1661"/>
              </a:lnSpc>
            </a:pPr>
          </a:p>
        </p:txBody>
      </p:sp>
      <p:sp>
        <p:nvSpPr>
          <p:cNvPr name="TextBox 12" id="12"/>
          <p:cNvSpPr txBox="true"/>
          <p:nvPr/>
        </p:nvSpPr>
        <p:spPr>
          <a:xfrm rot="0">
            <a:off x="10130188" y="5589066"/>
            <a:ext cx="2348606" cy="2251661"/>
          </a:xfrm>
          <a:prstGeom prst="rect">
            <a:avLst/>
          </a:prstGeom>
        </p:spPr>
        <p:txBody>
          <a:bodyPr anchor="t" rtlCol="false" tIns="0" lIns="0" bIns="0" rIns="0">
            <a:spAutoFit/>
          </a:bodyPr>
          <a:lstStyle/>
          <a:p>
            <a:pPr algn="l" marL="302418" indent="-151209" lvl="1">
              <a:lnSpc>
                <a:spcPts val="1792"/>
              </a:lnSpc>
              <a:buFont typeface="Arial"/>
              <a:buChar char="•"/>
            </a:pPr>
            <a:r>
              <a:rPr lang="en-US" sz="1400">
                <a:solidFill>
                  <a:srgbClr val="000000"/>
                </a:solidFill>
                <a:latin typeface="Aristotelica Pro"/>
                <a:ea typeface="Aristotelica Pro"/>
                <a:cs typeface="Aristotelica Pro"/>
                <a:sym typeface="Aristotelica Pro"/>
              </a:rPr>
              <a:t>I</a:t>
            </a:r>
            <a:r>
              <a:rPr lang="en-US" sz="1400">
                <a:solidFill>
                  <a:srgbClr val="000000"/>
                </a:solidFill>
                <a:latin typeface="Aristotelica Pro"/>
                <a:ea typeface="Aristotelica Pro"/>
                <a:cs typeface="Aristotelica Pro"/>
                <a:sym typeface="Aristotelica Pro"/>
              </a:rPr>
              <a:t>nterpretasi rontgen bervariasi antar radiolog → memengaruhi konsistensi diagnosis.</a:t>
            </a:r>
          </a:p>
          <a:p>
            <a:pPr algn="l" marL="302418" indent="-151209" lvl="1">
              <a:lnSpc>
                <a:spcPts val="1792"/>
              </a:lnSpc>
              <a:buFont typeface="Arial"/>
              <a:buChar char="•"/>
            </a:pPr>
            <a:r>
              <a:rPr lang="en-US" sz="1400">
                <a:solidFill>
                  <a:srgbClr val="000000"/>
                </a:solidFill>
                <a:latin typeface="Aristotelica Pro"/>
                <a:ea typeface="Aristotelica Pro"/>
                <a:cs typeface="Aristotelica Pro"/>
                <a:sym typeface="Aristotelica Pro"/>
              </a:rPr>
              <a:t>Kualitas citra rontgen rendah memperbesar peluang salah diagnosis.</a:t>
            </a:r>
          </a:p>
          <a:p>
            <a:pPr algn="l" marL="302418" indent="-151209" lvl="1">
              <a:lnSpc>
                <a:spcPts val="1792"/>
              </a:lnSpc>
              <a:buFont typeface="Arial"/>
              <a:buChar char="•"/>
            </a:pPr>
            <a:r>
              <a:rPr lang="en-US" sz="1400">
                <a:solidFill>
                  <a:srgbClr val="000000"/>
                </a:solidFill>
                <a:latin typeface="Aristotelica Pro"/>
                <a:ea typeface="Aristotelica Pro"/>
                <a:cs typeface="Aristotelica Pro"/>
                <a:sym typeface="Aristotelica Pro"/>
              </a:rPr>
              <a:t>Diperlukan metode pengolahan citra.</a:t>
            </a:r>
          </a:p>
          <a:p>
            <a:pPr algn="l" marL="0" indent="0" lvl="0">
              <a:lnSpc>
                <a:spcPts val="1792"/>
              </a:lnSpc>
            </a:pPr>
          </a:p>
        </p:txBody>
      </p:sp>
      <p:sp>
        <p:nvSpPr>
          <p:cNvPr name="TextBox 13" id="13"/>
          <p:cNvSpPr txBox="true"/>
          <p:nvPr/>
        </p:nvSpPr>
        <p:spPr>
          <a:xfrm rot="0">
            <a:off x="6728479" y="4614592"/>
            <a:ext cx="1888245" cy="774165"/>
          </a:xfrm>
          <a:prstGeom prst="rect">
            <a:avLst/>
          </a:prstGeom>
        </p:spPr>
        <p:txBody>
          <a:bodyPr anchor="t" rtlCol="false" tIns="0" lIns="0" bIns="0" rIns="0">
            <a:spAutoFit/>
          </a:bodyPr>
          <a:lstStyle/>
          <a:p>
            <a:pPr algn="l" marL="0" indent="0" lvl="0">
              <a:lnSpc>
                <a:spcPts val="2067"/>
              </a:lnSpc>
            </a:pPr>
            <a:r>
              <a:rPr lang="en-US" b="true" sz="1615">
                <a:solidFill>
                  <a:srgbClr val="9366E4"/>
                </a:solidFill>
                <a:latin typeface="Aristotelica Pro Bold"/>
                <a:ea typeface="Aristotelica Pro Bold"/>
                <a:cs typeface="Aristotelica Pro Bold"/>
                <a:sym typeface="Aristotelica Pro Bold"/>
              </a:rPr>
              <a:t>1.Tuberkulosis sebagai penyakit mematikan</a:t>
            </a:r>
          </a:p>
        </p:txBody>
      </p:sp>
      <p:grpSp>
        <p:nvGrpSpPr>
          <p:cNvPr name="Group 14" id="14"/>
          <p:cNvGrpSpPr/>
          <p:nvPr/>
        </p:nvGrpSpPr>
        <p:grpSpPr>
          <a:xfrm rot="0">
            <a:off x="13484684" y="4206242"/>
            <a:ext cx="2595368" cy="4119269"/>
            <a:chOff x="0" y="0"/>
            <a:chExt cx="1357998" cy="2155362"/>
          </a:xfrm>
        </p:grpSpPr>
        <p:sp>
          <p:nvSpPr>
            <p:cNvPr name="Freeform 15" id="15"/>
            <p:cNvSpPr/>
            <p:nvPr/>
          </p:nvSpPr>
          <p:spPr>
            <a:xfrm flipH="false" flipV="false" rot="0">
              <a:off x="39974" y="45156"/>
              <a:ext cx="1318023" cy="2109501"/>
            </a:xfrm>
            <a:custGeom>
              <a:avLst/>
              <a:gdLst/>
              <a:ahLst/>
              <a:cxnLst/>
              <a:rect r="r" b="b" t="t" l="l"/>
              <a:pathLst>
                <a:path h="2109501" w="1318023">
                  <a:moveTo>
                    <a:pt x="666" y="2079726"/>
                  </a:moveTo>
                  <a:cubicBezTo>
                    <a:pt x="-1874" y="2088616"/>
                    <a:pt x="3206" y="2094966"/>
                    <a:pt x="9981" y="2096236"/>
                  </a:cubicBezTo>
                  <a:cubicBezTo>
                    <a:pt x="17676" y="2097506"/>
                    <a:pt x="24408" y="2097506"/>
                    <a:pt x="32102" y="2097506"/>
                  </a:cubicBezTo>
                  <a:cubicBezTo>
                    <a:pt x="62879" y="2098776"/>
                    <a:pt x="93656" y="2098776"/>
                    <a:pt x="125394" y="2100046"/>
                  </a:cubicBezTo>
                  <a:cubicBezTo>
                    <a:pt x="142706" y="2101316"/>
                    <a:pt x="160018" y="2102586"/>
                    <a:pt x="176368" y="2103856"/>
                  </a:cubicBezTo>
                  <a:cubicBezTo>
                    <a:pt x="205221" y="2105126"/>
                    <a:pt x="233113" y="2105126"/>
                    <a:pt x="261966" y="2106396"/>
                  </a:cubicBezTo>
                  <a:cubicBezTo>
                    <a:pt x="273507" y="2106396"/>
                    <a:pt x="284087" y="2106396"/>
                    <a:pt x="295628" y="2105126"/>
                  </a:cubicBezTo>
                  <a:cubicBezTo>
                    <a:pt x="300437" y="2105126"/>
                    <a:pt x="306208" y="2103856"/>
                    <a:pt x="311016" y="2103856"/>
                  </a:cubicBezTo>
                  <a:cubicBezTo>
                    <a:pt x="330252" y="2105126"/>
                    <a:pt x="714961" y="2096236"/>
                    <a:pt x="734197" y="2097506"/>
                  </a:cubicBezTo>
                  <a:cubicBezTo>
                    <a:pt x="761126" y="2098776"/>
                    <a:pt x="835183" y="2098776"/>
                    <a:pt x="862112" y="2098776"/>
                  </a:cubicBezTo>
                  <a:cubicBezTo>
                    <a:pt x="872692" y="2098776"/>
                    <a:pt x="882310" y="2097506"/>
                    <a:pt x="892889" y="2097506"/>
                  </a:cubicBezTo>
                  <a:lnTo>
                    <a:pt x="944825" y="2101316"/>
                  </a:lnTo>
                  <a:cubicBezTo>
                    <a:pt x="982334" y="2103856"/>
                    <a:pt x="1018881" y="2101316"/>
                    <a:pt x="1056391" y="2105126"/>
                  </a:cubicBezTo>
                  <a:cubicBezTo>
                    <a:pt x="1118906" y="2110206"/>
                    <a:pt x="1182383" y="2103856"/>
                    <a:pt x="1254524" y="2108936"/>
                  </a:cubicBezTo>
                  <a:cubicBezTo>
                    <a:pt x="1274844" y="2110206"/>
                    <a:pt x="1295163" y="2108936"/>
                    <a:pt x="1318024" y="2108936"/>
                  </a:cubicBezTo>
                  <a:lnTo>
                    <a:pt x="1318024" y="2049246"/>
                  </a:lnTo>
                  <a:cubicBezTo>
                    <a:pt x="1316753" y="1975090"/>
                    <a:pt x="1315484" y="1898347"/>
                    <a:pt x="1315484" y="1816807"/>
                  </a:cubicBezTo>
                  <a:cubicBezTo>
                    <a:pt x="1315484" y="1722477"/>
                    <a:pt x="1319294" y="1626547"/>
                    <a:pt x="1312944" y="1532217"/>
                  </a:cubicBezTo>
                  <a:cubicBezTo>
                    <a:pt x="1305324" y="1469863"/>
                    <a:pt x="1293894" y="240371"/>
                    <a:pt x="1293894" y="178017"/>
                  </a:cubicBezTo>
                  <a:cubicBezTo>
                    <a:pt x="1291353" y="134849"/>
                    <a:pt x="1290084" y="90082"/>
                    <a:pt x="1287544" y="46914"/>
                  </a:cubicBezTo>
                  <a:cubicBezTo>
                    <a:pt x="1287544" y="34123"/>
                    <a:pt x="1286274" y="21332"/>
                    <a:pt x="1285003" y="5644"/>
                  </a:cubicBezTo>
                  <a:cubicBezTo>
                    <a:pt x="1274844" y="3104"/>
                    <a:pt x="1265953" y="1834"/>
                    <a:pt x="1255794" y="564"/>
                  </a:cubicBezTo>
                  <a:cubicBezTo>
                    <a:pt x="1248174" y="-706"/>
                    <a:pt x="1240553" y="564"/>
                    <a:pt x="1234203" y="564"/>
                  </a:cubicBezTo>
                  <a:lnTo>
                    <a:pt x="5173" y="5644"/>
                  </a:lnTo>
                  <a:lnTo>
                    <a:pt x="666" y="2079726"/>
                  </a:lnTo>
                  <a:close/>
                </a:path>
              </a:pathLst>
            </a:custGeom>
            <a:solidFill>
              <a:srgbClr val="FD8D53"/>
            </a:solidFill>
          </p:spPr>
        </p:sp>
        <p:sp>
          <p:nvSpPr>
            <p:cNvPr name="Freeform 16" id="16"/>
            <p:cNvSpPr/>
            <p:nvPr/>
          </p:nvSpPr>
          <p:spPr>
            <a:xfrm flipH="false" flipV="false" rot="0">
              <a:off x="11430" y="16510"/>
              <a:ext cx="1297038" cy="2100752"/>
            </a:xfrm>
            <a:custGeom>
              <a:avLst/>
              <a:gdLst/>
              <a:ahLst/>
              <a:cxnLst/>
              <a:rect r="r" b="b" t="t" l="l"/>
              <a:pathLst>
                <a:path h="2100752" w="1297038">
                  <a:moveTo>
                    <a:pt x="1297038" y="2100752"/>
                  </a:moveTo>
                  <a:lnTo>
                    <a:pt x="0" y="2093132"/>
                  </a:lnTo>
                  <a:lnTo>
                    <a:pt x="0" y="743866"/>
                  </a:lnTo>
                  <a:lnTo>
                    <a:pt x="7620" y="20320"/>
                  </a:lnTo>
                  <a:lnTo>
                    <a:pt x="642519" y="0"/>
                  </a:lnTo>
                  <a:lnTo>
                    <a:pt x="1275448" y="8890"/>
                  </a:lnTo>
                  <a:close/>
                </a:path>
              </a:pathLst>
            </a:custGeom>
            <a:solidFill>
              <a:srgbClr val="FFD2BB"/>
            </a:solidFill>
          </p:spPr>
        </p:sp>
        <p:sp>
          <p:nvSpPr>
            <p:cNvPr name="Freeform 17" id="17"/>
            <p:cNvSpPr/>
            <p:nvPr/>
          </p:nvSpPr>
          <p:spPr>
            <a:xfrm flipH="false" flipV="false" rot="0">
              <a:off x="-215" y="0"/>
              <a:ext cx="1321382" cy="2126716"/>
            </a:xfrm>
            <a:custGeom>
              <a:avLst/>
              <a:gdLst/>
              <a:ahLst/>
              <a:cxnLst/>
              <a:rect r="r" b="b" t="t" l="l"/>
              <a:pathLst>
                <a:path h="2126716" w="1321382">
                  <a:moveTo>
                    <a:pt x="1288363" y="21590"/>
                  </a:moveTo>
                  <a:cubicBezTo>
                    <a:pt x="1289633" y="34290"/>
                    <a:pt x="1289633" y="44450"/>
                    <a:pt x="1290902" y="55297"/>
                  </a:cubicBezTo>
                  <a:cubicBezTo>
                    <a:pt x="1293442" y="98465"/>
                    <a:pt x="1294713" y="143232"/>
                    <a:pt x="1297252" y="186400"/>
                  </a:cubicBezTo>
                  <a:cubicBezTo>
                    <a:pt x="1297252" y="248754"/>
                    <a:pt x="1309952" y="1478246"/>
                    <a:pt x="1316302" y="1540600"/>
                  </a:cubicBezTo>
                  <a:cubicBezTo>
                    <a:pt x="1322652" y="1634930"/>
                    <a:pt x="1318842" y="1730860"/>
                    <a:pt x="1318842" y="1825190"/>
                  </a:cubicBezTo>
                  <a:cubicBezTo>
                    <a:pt x="1318842" y="1908329"/>
                    <a:pt x="1320113" y="1985072"/>
                    <a:pt x="1321383" y="2066462"/>
                  </a:cubicBezTo>
                  <a:lnTo>
                    <a:pt x="1321383" y="2126152"/>
                  </a:lnTo>
                  <a:cubicBezTo>
                    <a:pt x="1298523" y="2126152"/>
                    <a:pt x="1278202" y="2127422"/>
                    <a:pt x="1257883" y="2126152"/>
                  </a:cubicBezTo>
                  <a:cubicBezTo>
                    <a:pt x="1194680" y="2121072"/>
                    <a:pt x="1131203" y="2127422"/>
                    <a:pt x="1068688" y="2122342"/>
                  </a:cubicBezTo>
                  <a:cubicBezTo>
                    <a:pt x="1031179" y="2118532"/>
                    <a:pt x="994632" y="2121072"/>
                    <a:pt x="957122" y="2118532"/>
                  </a:cubicBezTo>
                  <a:lnTo>
                    <a:pt x="905187" y="2114722"/>
                  </a:lnTo>
                  <a:cubicBezTo>
                    <a:pt x="894607" y="2114722"/>
                    <a:pt x="884989" y="2115992"/>
                    <a:pt x="874410" y="2115992"/>
                  </a:cubicBezTo>
                  <a:cubicBezTo>
                    <a:pt x="847480" y="2114722"/>
                    <a:pt x="773424" y="2115992"/>
                    <a:pt x="746494" y="2114722"/>
                  </a:cubicBezTo>
                  <a:cubicBezTo>
                    <a:pt x="727259" y="2113452"/>
                    <a:pt x="342549" y="2122342"/>
                    <a:pt x="323314" y="2121072"/>
                  </a:cubicBezTo>
                  <a:cubicBezTo>
                    <a:pt x="318505" y="2121072"/>
                    <a:pt x="312734" y="2122342"/>
                    <a:pt x="307926" y="2122342"/>
                  </a:cubicBezTo>
                  <a:cubicBezTo>
                    <a:pt x="296384" y="2122342"/>
                    <a:pt x="285805" y="2123612"/>
                    <a:pt x="274264" y="2123612"/>
                  </a:cubicBezTo>
                  <a:cubicBezTo>
                    <a:pt x="245410" y="2123612"/>
                    <a:pt x="217519" y="2122342"/>
                    <a:pt x="188666" y="2121072"/>
                  </a:cubicBezTo>
                  <a:cubicBezTo>
                    <a:pt x="171354" y="2119802"/>
                    <a:pt x="154042" y="2118532"/>
                    <a:pt x="137692" y="2117262"/>
                  </a:cubicBezTo>
                  <a:cubicBezTo>
                    <a:pt x="106915" y="2115992"/>
                    <a:pt x="76138" y="2114722"/>
                    <a:pt x="44400" y="2114722"/>
                  </a:cubicBezTo>
                  <a:cubicBezTo>
                    <a:pt x="34505" y="2114722"/>
                    <a:pt x="25615" y="2114722"/>
                    <a:pt x="15455" y="2113452"/>
                  </a:cubicBezTo>
                  <a:cubicBezTo>
                    <a:pt x="6565" y="2112182"/>
                    <a:pt x="1485" y="2105832"/>
                    <a:pt x="4025" y="2096942"/>
                  </a:cubicBezTo>
                  <a:cubicBezTo>
                    <a:pt x="12915" y="2065013"/>
                    <a:pt x="9105" y="2025042"/>
                    <a:pt x="7835" y="1983473"/>
                  </a:cubicBezTo>
                  <a:cubicBezTo>
                    <a:pt x="6565" y="1898736"/>
                    <a:pt x="2755" y="1815597"/>
                    <a:pt x="4025" y="1730860"/>
                  </a:cubicBezTo>
                  <a:cubicBezTo>
                    <a:pt x="1485" y="1625338"/>
                    <a:pt x="-3595" y="319102"/>
                    <a:pt x="4025" y="211981"/>
                  </a:cubicBezTo>
                  <a:cubicBezTo>
                    <a:pt x="5295" y="191196"/>
                    <a:pt x="4025" y="168813"/>
                    <a:pt x="5295" y="148028"/>
                  </a:cubicBezTo>
                  <a:cubicBezTo>
                    <a:pt x="6565" y="114453"/>
                    <a:pt x="9105" y="77680"/>
                    <a:pt x="10375" y="44450"/>
                  </a:cubicBezTo>
                  <a:cubicBezTo>
                    <a:pt x="10375" y="41910"/>
                    <a:pt x="11645" y="39370"/>
                    <a:pt x="12915" y="38100"/>
                  </a:cubicBezTo>
                  <a:cubicBezTo>
                    <a:pt x="34505" y="35560"/>
                    <a:pt x="52094" y="30480"/>
                    <a:pt x="67482" y="29210"/>
                  </a:cubicBezTo>
                  <a:cubicBezTo>
                    <a:pt x="93450" y="25400"/>
                    <a:pt x="119418" y="22860"/>
                    <a:pt x="146348" y="20320"/>
                  </a:cubicBezTo>
                  <a:cubicBezTo>
                    <a:pt x="164621" y="17780"/>
                    <a:pt x="182895" y="16510"/>
                    <a:pt x="200207" y="13970"/>
                  </a:cubicBezTo>
                  <a:cubicBezTo>
                    <a:pt x="217519" y="11430"/>
                    <a:pt x="235793" y="8890"/>
                    <a:pt x="253105" y="8890"/>
                  </a:cubicBezTo>
                  <a:cubicBezTo>
                    <a:pt x="272340" y="7620"/>
                    <a:pt x="291575" y="10160"/>
                    <a:pt x="310811" y="8890"/>
                  </a:cubicBezTo>
                  <a:cubicBezTo>
                    <a:pt x="334855" y="8890"/>
                    <a:pt x="770538" y="6350"/>
                    <a:pt x="794583" y="5080"/>
                  </a:cubicBezTo>
                  <a:cubicBezTo>
                    <a:pt x="817665" y="3810"/>
                    <a:pt x="840748" y="2540"/>
                    <a:pt x="864792" y="2540"/>
                  </a:cubicBezTo>
                  <a:cubicBezTo>
                    <a:pt x="904225" y="1270"/>
                    <a:pt x="942696" y="0"/>
                    <a:pt x="982129" y="0"/>
                  </a:cubicBezTo>
                  <a:cubicBezTo>
                    <a:pt x="998479" y="0"/>
                    <a:pt x="1015791" y="2540"/>
                    <a:pt x="1032141" y="2540"/>
                  </a:cubicBezTo>
                  <a:cubicBezTo>
                    <a:pt x="1077344" y="3810"/>
                    <a:pt x="1123509" y="5080"/>
                    <a:pt x="1168712" y="7620"/>
                  </a:cubicBezTo>
                  <a:cubicBezTo>
                    <a:pt x="1192757" y="8890"/>
                    <a:pt x="1216801" y="12700"/>
                    <a:pt x="1240845" y="16510"/>
                  </a:cubicBezTo>
                  <a:lnTo>
                    <a:pt x="1257883" y="16510"/>
                  </a:lnTo>
                  <a:cubicBezTo>
                    <a:pt x="1269313" y="17780"/>
                    <a:pt x="1278202" y="20320"/>
                    <a:pt x="1288363" y="21590"/>
                  </a:cubicBezTo>
                  <a:close/>
                  <a:moveTo>
                    <a:pt x="1298523" y="2109642"/>
                  </a:moveTo>
                  <a:cubicBezTo>
                    <a:pt x="1299792" y="2093132"/>
                    <a:pt x="1301063" y="2080432"/>
                    <a:pt x="1301063" y="2067732"/>
                  </a:cubicBezTo>
                  <a:cubicBezTo>
                    <a:pt x="1299792" y="1977078"/>
                    <a:pt x="1298523" y="1892341"/>
                    <a:pt x="1298523" y="1801208"/>
                  </a:cubicBezTo>
                  <a:cubicBezTo>
                    <a:pt x="1298523" y="1759639"/>
                    <a:pt x="1301063" y="1718069"/>
                    <a:pt x="1299792" y="1676500"/>
                  </a:cubicBezTo>
                  <a:cubicBezTo>
                    <a:pt x="1299792" y="1638128"/>
                    <a:pt x="1298523" y="1598158"/>
                    <a:pt x="1297252" y="1559786"/>
                  </a:cubicBezTo>
                  <a:cubicBezTo>
                    <a:pt x="1292173" y="1500630"/>
                    <a:pt x="1280742" y="275934"/>
                    <a:pt x="1280742" y="216777"/>
                  </a:cubicBezTo>
                  <a:cubicBezTo>
                    <a:pt x="1278202" y="167214"/>
                    <a:pt x="1275663" y="116052"/>
                    <a:pt x="1273123" y="66488"/>
                  </a:cubicBezTo>
                  <a:cubicBezTo>
                    <a:pt x="1271852" y="44450"/>
                    <a:pt x="1270583" y="43180"/>
                    <a:pt x="1254310" y="41910"/>
                  </a:cubicBezTo>
                  <a:cubicBezTo>
                    <a:pt x="1251425" y="41910"/>
                    <a:pt x="1249501" y="41910"/>
                    <a:pt x="1246616" y="40640"/>
                  </a:cubicBezTo>
                  <a:cubicBezTo>
                    <a:pt x="1222572" y="36830"/>
                    <a:pt x="1197566" y="31750"/>
                    <a:pt x="1173521" y="30480"/>
                  </a:cubicBezTo>
                  <a:cubicBezTo>
                    <a:pt x="1114853" y="26670"/>
                    <a:pt x="1055223" y="25400"/>
                    <a:pt x="996555" y="22860"/>
                  </a:cubicBezTo>
                  <a:lnTo>
                    <a:pt x="927307" y="22860"/>
                  </a:lnTo>
                  <a:cubicBezTo>
                    <a:pt x="896531" y="22860"/>
                    <a:pt x="865754" y="22860"/>
                    <a:pt x="835939" y="24130"/>
                  </a:cubicBezTo>
                  <a:cubicBezTo>
                    <a:pt x="809971" y="25400"/>
                    <a:pt x="372364" y="29210"/>
                    <a:pt x="346397" y="29210"/>
                  </a:cubicBezTo>
                  <a:cubicBezTo>
                    <a:pt x="304079" y="29210"/>
                    <a:pt x="261760" y="26670"/>
                    <a:pt x="219442" y="33020"/>
                  </a:cubicBezTo>
                  <a:cubicBezTo>
                    <a:pt x="197322" y="36830"/>
                    <a:pt x="176163" y="36830"/>
                    <a:pt x="155004" y="38100"/>
                  </a:cubicBezTo>
                  <a:cubicBezTo>
                    <a:pt x="118456" y="41910"/>
                    <a:pt x="81909" y="45720"/>
                    <a:pt x="45362" y="50800"/>
                  </a:cubicBezTo>
                  <a:cubicBezTo>
                    <a:pt x="33235" y="50800"/>
                    <a:pt x="30695" y="53698"/>
                    <a:pt x="29425" y="72884"/>
                  </a:cubicBezTo>
                  <a:cubicBezTo>
                    <a:pt x="28155" y="101662"/>
                    <a:pt x="28155" y="130441"/>
                    <a:pt x="26885" y="159220"/>
                  </a:cubicBezTo>
                  <a:cubicBezTo>
                    <a:pt x="25615" y="207185"/>
                    <a:pt x="23075" y="253550"/>
                    <a:pt x="21805" y="301515"/>
                  </a:cubicBezTo>
                  <a:cubicBezTo>
                    <a:pt x="16725" y="352677"/>
                    <a:pt x="23075" y="1602954"/>
                    <a:pt x="25615" y="1654116"/>
                  </a:cubicBezTo>
                  <a:cubicBezTo>
                    <a:pt x="25615" y="1708476"/>
                    <a:pt x="25615" y="1764435"/>
                    <a:pt x="26885" y="1818795"/>
                  </a:cubicBezTo>
                  <a:cubicBezTo>
                    <a:pt x="26885" y="1858765"/>
                    <a:pt x="29425" y="1898736"/>
                    <a:pt x="29425" y="1938706"/>
                  </a:cubicBezTo>
                  <a:cubicBezTo>
                    <a:pt x="29425" y="1981874"/>
                    <a:pt x="29425" y="2025042"/>
                    <a:pt x="28155" y="2067732"/>
                  </a:cubicBezTo>
                  <a:lnTo>
                    <a:pt x="28155" y="2077892"/>
                  </a:lnTo>
                  <a:cubicBezTo>
                    <a:pt x="28155" y="2088052"/>
                    <a:pt x="31965" y="2091862"/>
                    <a:pt x="40855" y="2091862"/>
                  </a:cubicBezTo>
                  <a:cubicBezTo>
                    <a:pt x="54018" y="2091862"/>
                    <a:pt x="67482" y="2093132"/>
                    <a:pt x="79985" y="2093132"/>
                  </a:cubicBezTo>
                  <a:cubicBezTo>
                    <a:pt x="98259" y="2093132"/>
                    <a:pt x="117495" y="2090592"/>
                    <a:pt x="135768" y="2093132"/>
                  </a:cubicBezTo>
                  <a:cubicBezTo>
                    <a:pt x="165583" y="2096942"/>
                    <a:pt x="195398" y="2099482"/>
                    <a:pt x="225213" y="2098212"/>
                  </a:cubicBezTo>
                  <a:cubicBezTo>
                    <a:pt x="244449" y="2096942"/>
                    <a:pt x="262722" y="2099482"/>
                    <a:pt x="281958" y="2099482"/>
                  </a:cubicBezTo>
                  <a:cubicBezTo>
                    <a:pt x="309849" y="2099482"/>
                    <a:pt x="337741" y="2098212"/>
                    <a:pt x="365632" y="2099482"/>
                  </a:cubicBezTo>
                  <a:cubicBezTo>
                    <a:pt x="406988" y="2100752"/>
                    <a:pt x="860945" y="2090592"/>
                    <a:pt x="903263" y="2093132"/>
                  </a:cubicBezTo>
                  <a:cubicBezTo>
                    <a:pt x="921537" y="2094402"/>
                    <a:pt x="939810" y="2095672"/>
                    <a:pt x="957122" y="2095672"/>
                  </a:cubicBezTo>
                  <a:cubicBezTo>
                    <a:pt x="988861" y="2098212"/>
                    <a:pt x="1019638" y="2094402"/>
                    <a:pt x="1051376" y="2098212"/>
                  </a:cubicBezTo>
                  <a:cubicBezTo>
                    <a:pt x="1077344" y="2100752"/>
                    <a:pt x="1103312" y="2100752"/>
                    <a:pt x="1129280" y="2103292"/>
                  </a:cubicBezTo>
                  <a:cubicBezTo>
                    <a:pt x="1167751" y="2107102"/>
                    <a:pt x="1206222" y="2109642"/>
                    <a:pt x="1244693" y="2110912"/>
                  </a:cubicBezTo>
                  <a:cubicBezTo>
                    <a:pt x="1260423" y="2110912"/>
                    <a:pt x="1278202" y="2109642"/>
                    <a:pt x="1298523" y="2109642"/>
                  </a:cubicBezTo>
                  <a:close/>
                </a:path>
              </a:pathLst>
            </a:custGeom>
            <a:solidFill>
              <a:srgbClr val="FFD2BB"/>
            </a:solidFill>
          </p:spPr>
        </p:sp>
      </p:grpSp>
      <p:sp>
        <p:nvSpPr>
          <p:cNvPr name="TextBox 18" id="18"/>
          <p:cNvSpPr txBox="true"/>
          <p:nvPr/>
        </p:nvSpPr>
        <p:spPr>
          <a:xfrm rot="0">
            <a:off x="13946147" y="4373898"/>
            <a:ext cx="1840810" cy="516971"/>
          </a:xfrm>
          <a:prstGeom prst="rect">
            <a:avLst/>
          </a:prstGeom>
        </p:spPr>
        <p:txBody>
          <a:bodyPr anchor="t" rtlCol="false" tIns="0" lIns="0" bIns="0" rIns="0">
            <a:spAutoFit/>
          </a:bodyPr>
          <a:lstStyle/>
          <a:p>
            <a:pPr algn="l" marL="0" indent="0" lvl="0">
              <a:lnSpc>
                <a:spcPts val="2069"/>
              </a:lnSpc>
              <a:spcBef>
                <a:spcPct val="0"/>
              </a:spcBef>
            </a:pPr>
            <a:r>
              <a:rPr lang="en-US" b="true" sz="1617">
                <a:solidFill>
                  <a:srgbClr val="E67236"/>
                </a:solidFill>
                <a:latin typeface="Aristotelica Pro Bold"/>
                <a:ea typeface="Aristotelica Pro Bold"/>
                <a:cs typeface="Aristotelica Pro Bold"/>
                <a:sym typeface="Aristotelica Pro Bold"/>
              </a:rPr>
              <a:t>3.Peran Pengolahan Citra Digital</a:t>
            </a:r>
          </a:p>
        </p:txBody>
      </p:sp>
      <p:sp>
        <p:nvSpPr>
          <p:cNvPr name="TextBox 19" id="19"/>
          <p:cNvSpPr txBox="true"/>
          <p:nvPr/>
        </p:nvSpPr>
        <p:spPr>
          <a:xfrm rot="0">
            <a:off x="10130188" y="4650277"/>
            <a:ext cx="2231650" cy="774146"/>
          </a:xfrm>
          <a:prstGeom prst="rect">
            <a:avLst/>
          </a:prstGeom>
        </p:spPr>
        <p:txBody>
          <a:bodyPr anchor="t" rtlCol="false" tIns="0" lIns="0" bIns="0" rIns="0">
            <a:spAutoFit/>
          </a:bodyPr>
          <a:lstStyle/>
          <a:p>
            <a:pPr algn="l" marL="0" indent="0" lvl="0">
              <a:lnSpc>
                <a:spcPts val="2069"/>
              </a:lnSpc>
            </a:pPr>
            <a:r>
              <a:rPr lang="en-US" b="true" sz="1617">
                <a:solidFill>
                  <a:srgbClr val="D75FAA"/>
                </a:solidFill>
                <a:latin typeface="Aristotelica Pro Bold"/>
                <a:ea typeface="Aristotelica Pro Bold"/>
                <a:cs typeface="Aristotelica Pro Bold"/>
                <a:sym typeface="Aristotelica Pro Bold"/>
              </a:rPr>
              <a:t>2.Tantangan dalam pembacaan rontgen dada</a:t>
            </a:r>
          </a:p>
        </p:txBody>
      </p:sp>
      <p:sp>
        <p:nvSpPr>
          <p:cNvPr name="TextBox 20" id="20"/>
          <p:cNvSpPr txBox="true"/>
          <p:nvPr/>
        </p:nvSpPr>
        <p:spPr>
          <a:xfrm rot="0">
            <a:off x="14050349" y="5032866"/>
            <a:ext cx="1647666" cy="2921890"/>
          </a:xfrm>
          <a:prstGeom prst="rect">
            <a:avLst/>
          </a:prstGeom>
        </p:spPr>
        <p:txBody>
          <a:bodyPr anchor="t" rtlCol="false" tIns="0" lIns="0" bIns="0" rIns="0">
            <a:spAutoFit/>
          </a:bodyPr>
          <a:lstStyle/>
          <a:p>
            <a:pPr algn="l" marL="0" indent="0" lvl="0">
              <a:lnSpc>
                <a:spcPts val="1661"/>
              </a:lnSpc>
            </a:pPr>
            <a:r>
              <a:rPr lang="en-US" sz="1298">
                <a:solidFill>
                  <a:srgbClr val="000000"/>
                </a:solidFill>
                <a:latin typeface="Aristotelica Pro"/>
                <a:ea typeface="Aristotelica Pro"/>
                <a:cs typeface="Aristotelica Pro"/>
                <a:sym typeface="Aristotelica Pro"/>
              </a:rPr>
              <a:t>PACD d</a:t>
            </a:r>
            <a:r>
              <a:rPr lang="en-US" sz="1298">
                <a:solidFill>
                  <a:srgbClr val="000000"/>
                </a:solidFill>
                <a:latin typeface="Aristotelica Pro"/>
                <a:ea typeface="Aristotelica Pro"/>
                <a:cs typeface="Aristotelica Pro"/>
                <a:sym typeface="Aristotelica Pro"/>
              </a:rPr>
              <a:t>apat digunakan sebagai solusi alternatif melalui otomasi analisis citra rontgen, yang dapat meningkatkan kualitas citra dan akurasi diagnosis tanpa memerlukan dataset besar dan komputasi tinggi seperti pada deep learning</a:t>
            </a:r>
          </a:p>
          <a:p>
            <a:pPr algn="l" marL="0" indent="0" lvl="0">
              <a:lnSpc>
                <a:spcPts val="1661"/>
              </a:lnSpc>
            </a:pPr>
          </a:p>
        </p:txBody>
      </p:sp>
      <p:grpSp>
        <p:nvGrpSpPr>
          <p:cNvPr name="Group 21" id="21"/>
          <p:cNvGrpSpPr/>
          <p:nvPr/>
        </p:nvGrpSpPr>
        <p:grpSpPr>
          <a:xfrm rot="0">
            <a:off x="13018914" y="6056016"/>
            <a:ext cx="858561" cy="858561"/>
            <a:chOff x="0" y="0"/>
            <a:chExt cx="1144748" cy="1144748"/>
          </a:xfrm>
        </p:grpSpPr>
        <p:grpSp>
          <p:nvGrpSpPr>
            <p:cNvPr name="Group 22" id="22"/>
            <p:cNvGrpSpPr/>
            <p:nvPr/>
          </p:nvGrpSpPr>
          <p:grpSpPr>
            <a:xfrm rot="0">
              <a:off x="0" y="0"/>
              <a:ext cx="1144748" cy="1144748"/>
              <a:chOff x="0" y="0"/>
              <a:chExt cx="812800" cy="812800"/>
            </a:xfrm>
          </p:grpSpPr>
          <p:sp>
            <p:nvSpPr>
              <p:cNvPr name="Freeform 23" id="2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A678"/>
              </a:solidFill>
              <a:ln cap="sq">
                <a:noFill/>
                <a:prstDash val="solid"/>
                <a:miter/>
              </a:ln>
            </p:spPr>
          </p:sp>
          <p:sp>
            <p:nvSpPr>
              <p:cNvPr name="TextBox 24" id="24"/>
              <p:cNvSpPr txBox="true"/>
              <p:nvPr/>
            </p:nvSpPr>
            <p:spPr>
              <a:xfrm>
                <a:off x="76200" y="66675"/>
                <a:ext cx="660400" cy="669925"/>
              </a:xfrm>
              <a:prstGeom prst="rect">
                <a:avLst/>
              </a:prstGeom>
            </p:spPr>
            <p:txBody>
              <a:bodyPr anchor="ctr" rtlCol="false" tIns="50800" lIns="50800" bIns="50800" rIns="50800"/>
              <a:lstStyle/>
              <a:p>
                <a:pPr algn="ctr" marL="0" indent="0" lvl="0">
                  <a:lnSpc>
                    <a:spcPts val="882"/>
                  </a:lnSpc>
                  <a:spcBef>
                    <a:spcPct val="0"/>
                  </a:spcBef>
                </a:pPr>
              </a:p>
            </p:txBody>
          </p:sp>
        </p:grpSp>
        <p:sp>
          <p:nvSpPr>
            <p:cNvPr name="TextBox 25" id="25"/>
            <p:cNvSpPr txBox="true"/>
            <p:nvPr/>
          </p:nvSpPr>
          <p:spPr>
            <a:xfrm rot="0">
              <a:off x="284416" y="240805"/>
              <a:ext cx="586444" cy="853478"/>
            </a:xfrm>
            <a:prstGeom prst="rect">
              <a:avLst/>
            </a:prstGeom>
          </p:spPr>
          <p:txBody>
            <a:bodyPr anchor="t" rtlCol="false" tIns="0" lIns="0" bIns="0" rIns="0">
              <a:spAutoFit/>
            </a:bodyPr>
            <a:lstStyle/>
            <a:p>
              <a:pPr algn="ctr" marL="0" indent="0" lvl="0">
                <a:lnSpc>
                  <a:spcPts val="4516"/>
                </a:lnSpc>
                <a:spcBef>
                  <a:spcPct val="0"/>
                </a:spcBef>
              </a:pPr>
              <a:r>
                <a:rPr lang="en-US" b="true" sz="4608" spc="230">
                  <a:solidFill>
                    <a:srgbClr val="000000"/>
                  </a:solidFill>
                  <a:latin typeface="Aristotelica Pro Bold"/>
                  <a:ea typeface="Aristotelica Pro Bold"/>
                  <a:cs typeface="Aristotelica Pro Bold"/>
                  <a:sym typeface="Aristotelica Pro Bold"/>
                </a:rPr>
                <a:t>3</a:t>
              </a:r>
            </a:p>
          </p:txBody>
        </p:sp>
      </p:grpSp>
      <p:grpSp>
        <p:nvGrpSpPr>
          <p:cNvPr name="Group 26" id="26"/>
          <p:cNvGrpSpPr/>
          <p:nvPr/>
        </p:nvGrpSpPr>
        <p:grpSpPr>
          <a:xfrm rot="0">
            <a:off x="9219952" y="5962529"/>
            <a:ext cx="841564" cy="841564"/>
            <a:chOff x="0" y="0"/>
            <a:chExt cx="1122085" cy="1122085"/>
          </a:xfrm>
        </p:grpSpPr>
        <p:grpSp>
          <p:nvGrpSpPr>
            <p:cNvPr name="Group 27" id="27"/>
            <p:cNvGrpSpPr/>
            <p:nvPr/>
          </p:nvGrpSpPr>
          <p:grpSpPr>
            <a:xfrm rot="0">
              <a:off x="0" y="0"/>
              <a:ext cx="1122085" cy="1122085"/>
              <a:chOff x="0" y="0"/>
              <a:chExt cx="812800" cy="812800"/>
            </a:xfrm>
          </p:grpSpPr>
          <p:sp>
            <p:nvSpPr>
              <p:cNvPr name="Freeform 28" id="2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89D3"/>
              </a:solidFill>
              <a:ln cap="sq">
                <a:noFill/>
                <a:prstDash val="solid"/>
                <a:miter/>
              </a:ln>
            </p:spPr>
          </p:sp>
          <p:sp>
            <p:nvSpPr>
              <p:cNvPr name="TextBox 29" id="29"/>
              <p:cNvSpPr txBox="true"/>
              <p:nvPr/>
            </p:nvSpPr>
            <p:spPr>
              <a:xfrm>
                <a:off x="76200" y="66675"/>
                <a:ext cx="660400" cy="669925"/>
              </a:xfrm>
              <a:prstGeom prst="rect">
                <a:avLst/>
              </a:prstGeom>
            </p:spPr>
            <p:txBody>
              <a:bodyPr anchor="ctr" rtlCol="false" tIns="50800" lIns="50800" bIns="50800" rIns="50800"/>
              <a:lstStyle/>
              <a:p>
                <a:pPr algn="ctr" marL="0" indent="0" lvl="0">
                  <a:lnSpc>
                    <a:spcPts val="882"/>
                  </a:lnSpc>
                  <a:spcBef>
                    <a:spcPct val="0"/>
                  </a:spcBef>
                </a:pPr>
              </a:p>
            </p:txBody>
          </p:sp>
        </p:grpSp>
        <p:sp>
          <p:nvSpPr>
            <p:cNvPr name="TextBox 30" id="30"/>
            <p:cNvSpPr txBox="true"/>
            <p:nvPr/>
          </p:nvSpPr>
          <p:spPr>
            <a:xfrm rot="0">
              <a:off x="278785" y="247071"/>
              <a:ext cx="574835" cy="825548"/>
            </a:xfrm>
            <a:prstGeom prst="rect">
              <a:avLst/>
            </a:prstGeom>
          </p:spPr>
          <p:txBody>
            <a:bodyPr anchor="t" rtlCol="false" tIns="0" lIns="0" bIns="0" rIns="0">
              <a:spAutoFit/>
            </a:bodyPr>
            <a:lstStyle/>
            <a:p>
              <a:pPr algn="ctr" marL="0" indent="0" lvl="0">
                <a:lnSpc>
                  <a:spcPts val="4426"/>
                </a:lnSpc>
                <a:spcBef>
                  <a:spcPct val="0"/>
                </a:spcBef>
              </a:pPr>
              <a:r>
                <a:rPr lang="en-US" b="true" sz="4517" spc="225">
                  <a:solidFill>
                    <a:srgbClr val="000000"/>
                  </a:solidFill>
                  <a:latin typeface="Aristotelica Pro Bold"/>
                  <a:ea typeface="Aristotelica Pro Bold"/>
                  <a:cs typeface="Aristotelica Pro Bold"/>
                  <a:sym typeface="Aristotelica Pro Bold"/>
                </a:rPr>
                <a:t>2</a:t>
              </a:r>
            </a:p>
          </p:txBody>
        </p:sp>
      </p:grpSp>
      <p:grpSp>
        <p:nvGrpSpPr>
          <p:cNvPr name="Group 31" id="31"/>
          <p:cNvGrpSpPr/>
          <p:nvPr/>
        </p:nvGrpSpPr>
        <p:grpSpPr>
          <a:xfrm rot="0">
            <a:off x="5872562" y="6056016"/>
            <a:ext cx="841564" cy="841564"/>
            <a:chOff x="0" y="0"/>
            <a:chExt cx="1122085" cy="1122085"/>
          </a:xfrm>
        </p:grpSpPr>
        <p:grpSp>
          <p:nvGrpSpPr>
            <p:cNvPr name="Group 32" id="32"/>
            <p:cNvGrpSpPr/>
            <p:nvPr/>
          </p:nvGrpSpPr>
          <p:grpSpPr>
            <a:xfrm rot="0">
              <a:off x="0" y="0"/>
              <a:ext cx="1122085" cy="1122085"/>
              <a:chOff x="0" y="0"/>
              <a:chExt cx="812800" cy="812800"/>
            </a:xfrm>
          </p:grpSpPr>
          <p:sp>
            <p:nvSpPr>
              <p:cNvPr name="Freeform 33" id="3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2A3FF"/>
              </a:solidFill>
              <a:ln cap="sq">
                <a:noFill/>
                <a:prstDash val="solid"/>
                <a:miter/>
              </a:ln>
            </p:spPr>
          </p:sp>
          <p:sp>
            <p:nvSpPr>
              <p:cNvPr name="TextBox 34" id="34"/>
              <p:cNvSpPr txBox="true"/>
              <p:nvPr/>
            </p:nvSpPr>
            <p:spPr>
              <a:xfrm>
                <a:off x="76200" y="66675"/>
                <a:ext cx="660400" cy="669925"/>
              </a:xfrm>
              <a:prstGeom prst="rect">
                <a:avLst/>
              </a:prstGeom>
            </p:spPr>
            <p:txBody>
              <a:bodyPr anchor="ctr" rtlCol="false" tIns="50800" lIns="50800" bIns="50800" rIns="50800"/>
              <a:lstStyle/>
              <a:p>
                <a:pPr algn="ctr" marL="0" indent="0" lvl="0">
                  <a:lnSpc>
                    <a:spcPts val="882"/>
                  </a:lnSpc>
                  <a:spcBef>
                    <a:spcPct val="0"/>
                  </a:spcBef>
                </a:pPr>
              </a:p>
            </p:txBody>
          </p:sp>
        </p:grpSp>
        <p:sp>
          <p:nvSpPr>
            <p:cNvPr name="TextBox 35" id="35"/>
            <p:cNvSpPr txBox="true"/>
            <p:nvPr/>
          </p:nvSpPr>
          <p:spPr>
            <a:xfrm rot="0">
              <a:off x="278785" y="247071"/>
              <a:ext cx="574835" cy="825548"/>
            </a:xfrm>
            <a:prstGeom prst="rect">
              <a:avLst/>
            </a:prstGeom>
          </p:spPr>
          <p:txBody>
            <a:bodyPr anchor="t" rtlCol="false" tIns="0" lIns="0" bIns="0" rIns="0">
              <a:spAutoFit/>
            </a:bodyPr>
            <a:lstStyle/>
            <a:p>
              <a:pPr algn="ctr" marL="0" indent="0" lvl="0">
                <a:lnSpc>
                  <a:spcPts val="4426"/>
                </a:lnSpc>
                <a:spcBef>
                  <a:spcPct val="0"/>
                </a:spcBef>
              </a:pPr>
              <a:r>
                <a:rPr lang="en-US" b="true" sz="4517" spc="225">
                  <a:solidFill>
                    <a:srgbClr val="000000"/>
                  </a:solidFill>
                  <a:latin typeface="Aristotelica Pro Bold"/>
                  <a:ea typeface="Aristotelica Pro Bold"/>
                  <a:cs typeface="Aristotelica Pro Bold"/>
                  <a:sym typeface="Aristotelica Pro Bold"/>
                </a:rPr>
                <a:t>1</a:t>
              </a:r>
            </a:p>
          </p:txBody>
        </p:sp>
      </p:grpSp>
      <p:sp>
        <p:nvSpPr>
          <p:cNvPr name="Freeform 36" id="36"/>
          <p:cNvSpPr/>
          <p:nvPr/>
        </p:nvSpPr>
        <p:spPr>
          <a:xfrm flipH="false" flipV="false" rot="-556457">
            <a:off x="6238947" y="4074124"/>
            <a:ext cx="348887" cy="918124"/>
          </a:xfrm>
          <a:custGeom>
            <a:avLst/>
            <a:gdLst/>
            <a:ahLst/>
            <a:cxnLst/>
            <a:rect r="r" b="b" t="t" l="l"/>
            <a:pathLst>
              <a:path h="918124" w="348887">
                <a:moveTo>
                  <a:pt x="0" y="0"/>
                </a:moveTo>
                <a:lnTo>
                  <a:pt x="348887" y="0"/>
                </a:lnTo>
                <a:lnTo>
                  <a:pt x="348887" y="918124"/>
                </a:lnTo>
                <a:lnTo>
                  <a:pt x="0" y="91812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37" id="37"/>
          <p:cNvSpPr/>
          <p:nvPr/>
        </p:nvSpPr>
        <p:spPr>
          <a:xfrm flipH="false" flipV="false" rot="-556457">
            <a:off x="9640926" y="3938100"/>
            <a:ext cx="348887" cy="918124"/>
          </a:xfrm>
          <a:custGeom>
            <a:avLst/>
            <a:gdLst/>
            <a:ahLst/>
            <a:cxnLst/>
            <a:rect r="r" b="b" t="t" l="l"/>
            <a:pathLst>
              <a:path h="918124" w="348887">
                <a:moveTo>
                  <a:pt x="0" y="0"/>
                </a:moveTo>
                <a:lnTo>
                  <a:pt x="348888" y="0"/>
                </a:lnTo>
                <a:lnTo>
                  <a:pt x="348888" y="918125"/>
                </a:lnTo>
                <a:lnTo>
                  <a:pt x="0" y="91812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cap="sq">
            <a:noFill/>
            <a:prstDash val="solid"/>
            <a:miter/>
          </a:ln>
        </p:spPr>
      </p:sp>
      <p:sp>
        <p:nvSpPr>
          <p:cNvPr name="Freeform 38" id="38"/>
          <p:cNvSpPr/>
          <p:nvPr/>
        </p:nvSpPr>
        <p:spPr>
          <a:xfrm flipH="false" flipV="false" rot="-556457">
            <a:off x="13394137" y="3941399"/>
            <a:ext cx="400938" cy="1055100"/>
          </a:xfrm>
          <a:custGeom>
            <a:avLst/>
            <a:gdLst/>
            <a:ahLst/>
            <a:cxnLst/>
            <a:rect r="r" b="b" t="t" l="l"/>
            <a:pathLst>
              <a:path h="1055100" w="400938">
                <a:moveTo>
                  <a:pt x="0" y="0"/>
                </a:moveTo>
                <a:lnTo>
                  <a:pt x="400937" y="0"/>
                </a:lnTo>
                <a:lnTo>
                  <a:pt x="400937" y="1055100"/>
                </a:lnTo>
                <a:lnTo>
                  <a:pt x="0" y="105510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a:ln cap="sq">
            <a:noFill/>
            <a:prstDash val="solid"/>
            <a:miter/>
          </a:ln>
        </p:spPr>
      </p:sp>
      <p:sp>
        <p:nvSpPr>
          <p:cNvPr name="TextBox 39" id="39"/>
          <p:cNvSpPr txBox="true"/>
          <p:nvPr/>
        </p:nvSpPr>
        <p:spPr>
          <a:xfrm rot="0">
            <a:off x="7872707" y="2894551"/>
            <a:ext cx="5910357" cy="733671"/>
          </a:xfrm>
          <a:prstGeom prst="rect">
            <a:avLst/>
          </a:prstGeom>
        </p:spPr>
        <p:txBody>
          <a:bodyPr anchor="t" rtlCol="false" tIns="0" lIns="0" bIns="0" rIns="0">
            <a:spAutoFit/>
          </a:bodyPr>
          <a:lstStyle/>
          <a:p>
            <a:pPr algn="ctr" marL="0" indent="0" lvl="0">
              <a:lnSpc>
                <a:spcPts val="5704"/>
              </a:lnSpc>
              <a:spcBef>
                <a:spcPct val="0"/>
              </a:spcBef>
            </a:pPr>
            <a:r>
              <a:rPr lang="en-US" b="true" sz="4834">
                <a:solidFill>
                  <a:srgbClr val="343434"/>
                </a:solidFill>
                <a:latin typeface="Aristotelica Pro Bold"/>
                <a:ea typeface="Aristotelica Pro Bold"/>
                <a:cs typeface="Aristotelica Pro Bold"/>
                <a:sym typeface="Aristotelica Pro Bold"/>
              </a:rPr>
              <a:t>1.1. La</a:t>
            </a:r>
            <a:r>
              <a:rPr lang="en-US" b="true" sz="4834" strike="noStrike" u="none">
                <a:solidFill>
                  <a:srgbClr val="343434"/>
                </a:solidFill>
                <a:latin typeface="Aristotelica Pro Bold"/>
                <a:ea typeface="Aristotelica Pro Bold"/>
                <a:cs typeface="Aristotelica Pro Bold"/>
                <a:sym typeface="Aristotelica Pro Bold"/>
              </a:rPr>
              <a:t>t</a:t>
            </a:r>
            <a:r>
              <a:rPr lang="en-US" b="true" sz="4834" strike="noStrike" u="none">
                <a:solidFill>
                  <a:srgbClr val="343434"/>
                </a:solidFill>
                <a:latin typeface="Aristotelica Pro Bold"/>
                <a:ea typeface="Aristotelica Pro Bold"/>
                <a:cs typeface="Aristotelica Pro Bold"/>
                <a:sym typeface="Aristotelica Pro Bold"/>
              </a:rPr>
              <a:t>a</a:t>
            </a:r>
            <a:r>
              <a:rPr lang="en-US" b="true" sz="4834" strike="noStrike" u="none">
                <a:solidFill>
                  <a:srgbClr val="343434"/>
                </a:solidFill>
                <a:latin typeface="Aristotelica Pro Bold"/>
                <a:ea typeface="Aristotelica Pro Bold"/>
                <a:cs typeface="Aristotelica Pro Bold"/>
                <a:sym typeface="Aristotelica Pro Bold"/>
              </a:rPr>
              <a:t>r</a:t>
            </a:r>
            <a:r>
              <a:rPr lang="en-US" b="true" sz="4834" strike="noStrike" u="none">
                <a:solidFill>
                  <a:srgbClr val="343434"/>
                </a:solidFill>
                <a:latin typeface="Aristotelica Pro Bold"/>
                <a:ea typeface="Aristotelica Pro Bold"/>
                <a:cs typeface="Aristotelica Pro Bold"/>
                <a:sym typeface="Aristotelica Pro Bold"/>
              </a:rPr>
              <a:t> Bel</a:t>
            </a:r>
            <a:r>
              <a:rPr lang="en-US" b="true" sz="4834" strike="noStrike" u="none">
                <a:solidFill>
                  <a:srgbClr val="343434"/>
                </a:solidFill>
                <a:latin typeface="Aristotelica Pro Bold"/>
                <a:ea typeface="Aristotelica Pro Bold"/>
                <a:cs typeface="Aristotelica Pro Bold"/>
                <a:sym typeface="Aristotelica Pro Bold"/>
              </a:rPr>
              <a:t>a</a:t>
            </a:r>
            <a:r>
              <a:rPr lang="en-US" b="true" sz="4834" strike="noStrike" u="none">
                <a:solidFill>
                  <a:srgbClr val="343434"/>
                </a:solidFill>
                <a:latin typeface="Aristotelica Pro Bold"/>
                <a:ea typeface="Aristotelica Pro Bold"/>
                <a:cs typeface="Aristotelica Pro Bold"/>
                <a:sym typeface="Aristotelica Pro Bold"/>
              </a:rPr>
              <a:t>ka</a:t>
            </a:r>
            <a:r>
              <a:rPr lang="en-US" b="true" sz="4834" strike="noStrike" u="none">
                <a:solidFill>
                  <a:srgbClr val="343434"/>
                </a:solidFill>
                <a:latin typeface="Aristotelica Pro Bold"/>
                <a:ea typeface="Aristotelica Pro Bold"/>
                <a:cs typeface="Aristotelica Pro Bold"/>
                <a:sym typeface="Aristotelica Pro Bold"/>
              </a:rPr>
              <a:t>ng</a:t>
            </a:r>
          </a:p>
        </p:txBody>
      </p:sp>
      <p:sp>
        <p:nvSpPr>
          <p:cNvPr name="TextBox 40" id="40"/>
          <p:cNvSpPr txBox="true"/>
          <p:nvPr/>
        </p:nvSpPr>
        <p:spPr>
          <a:xfrm rot="0">
            <a:off x="4463870" y="1019175"/>
            <a:ext cx="4910275" cy="647700"/>
          </a:xfrm>
          <a:prstGeom prst="rect">
            <a:avLst/>
          </a:prstGeom>
        </p:spPr>
        <p:txBody>
          <a:bodyPr anchor="t" rtlCol="false" tIns="0" lIns="0" bIns="0" rIns="0">
            <a:spAutoFit/>
          </a:bodyPr>
          <a:lstStyle/>
          <a:p>
            <a:pPr algn="l" marL="917564" indent="-458782" lvl="1">
              <a:lnSpc>
                <a:spcPts val="5099"/>
              </a:lnSpc>
              <a:spcBef>
                <a:spcPct val="0"/>
              </a:spcBef>
              <a:buAutoNum type="arabicPeriod" startAt="1"/>
            </a:pPr>
            <a:r>
              <a:rPr lang="en-US" b="true" sz="4249">
                <a:solidFill>
                  <a:srgbClr val="000000"/>
                </a:solidFill>
                <a:latin typeface="Arial Bold"/>
                <a:ea typeface="Arial Bold"/>
                <a:cs typeface="Arial Bold"/>
                <a:sym typeface="Arial Bold"/>
              </a:rPr>
              <a:t>Pendahuluan</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grpSp>
        <p:nvGrpSpPr>
          <p:cNvPr name="Group 3" id="3"/>
          <p:cNvGrpSpPr/>
          <p:nvPr/>
        </p:nvGrpSpPr>
        <p:grpSpPr>
          <a:xfrm rot="0">
            <a:off x="12726963" y="762112"/>
            <a:ext cx="4452928" cy="2020820"/>
            <a:chOff x="0" y="0"/>
            <a:chExt cx="2973800" cy="1349565"/>
          </a:xfrm>
        </p:grpSpPr>
        <p:sp>
          <p:nvSpPr>
            <p:cNvPr name="Freeform 4" id="4"/>
            <p:cNvSpPr/>
            <p:nvPr/>
          </p:nvSpPr>
          <p:spPr>
            <a:xfrm flipH="false" flipV="false" rot="0">
              <a:off x="40018" y="45156"/>
              <a:ext cx="2933782" cy="1303704"/>
            </a:xfrm>
            <a:custGeom>
              <a:avLst/>
              <a:gdLst/>
              <a:ahLst/>
              <a:cxnLst/>
              <a:rect r="r" b="b" t="t" l="l"/>
              <a:pathLst>
                <a:path h="1303704" w="2933782">
                  <a:moveTo>
                    <a:pt x="622" y="1273929"/>
                  </a:moveTo>
                  <a:cubicBezTo>
                    <a:pt x="-1918" y="1282819"/>
                    <a:pt x="3162" y="1289169"/>
                    <a:pt x="18738" y="1290439"/>
                  </a:cubicBezTo>
                  <a:cubicBezTo>
                    <a:pt x="36694" y="1291709"/>
                    <a:pt x="52406" y="1291709"/>
                    <a:pt x="70362" y="1291709"/>
                  </a:cubicBezTo>
                  <a:cubicBezTo>
                    <a:pt x="142187" y="1292979"/>
                    <a:pt x="214012" y="1292979"/>
                    <a:pt x="288081" y="1294249"/>
                  </a:cubicBezTo>
                  <a:cubicBezTo>
                    <a:pt x="328483" y="1295519"/>
                    <a:pt x="368884" y="1296789"/>
                    <a:pt x="407042" y="1298059"/>
                  </a:cubicBezTo>
                  <a:cubicBezTo>
                    <a:pt x="474377" y="1299329"/>
                    <a:pt x="539469" y="1299329"/>
                    <a:pt x="606805" y="1300599"/>
                  </a:cubicBezTo>
                  <a:cubicBezTo>
                    <a:pt x="633739" y="1300599"/>
                    <a:pt x="658429" y="1300599"/>
                    <a:pt x="685363" y="1299329"/>
                  </a:cubicBezTo>
                  <a:cubicBezTo>
                    <a:pt x="696586" y="1299329"/>
                    <a:pt x="710053" y="1298059"/>
                    <a:pt x="721276" y="1298059"/>
                  </a:cubicBezTo>
                  <a:cubicBezTo>
                    <a:pt x="766166" y="1299329"/>
                    <a:pt x="1663979" y="1290439"/>
                    <a:pt x="1708869" y="1291709"/>
                  </a:cubicBezTo>
                  <a:cubicBezTo>
                    <a:pt x="1771716" y="1292979"/>
                    <a:pt x="1944545" y="1292979"/>
                    <a:pt x="2007392" y="1292979"/>
                  </a:cubicBezTo>
                  <a:cubicBezTo>
                    <a:pt x="2032082" y="1292979"/>
                    <a:pt x="2054527" y="1291709"/>
                    <a:pt x="2079217" y="1291709"/>
                  </a:cubicBezTo>
                  <a:lnTo>
                    <a:pt x="2200422" y="1295519"/>
                  </a:lnTo>
                  <a:cubicBezTo>
                    <a:pt x="2287958" y="1298059"/>
                    <a:pt x="2373250" y="1295519"/>
                    <a:pt x="2460787" y="1299329"/>
                  </a:cubicBezTo>
                  <a:cubicBezTo>
                    <a:pt x="2606682" y="1304409"/>
                    <a:pt x="2754821" y="1298059"/>
                    <a:pt x="2870282" y="1303139"/>
                  </a:cubicBezTo>
                  <a:cubicBezTo>
                    <a:pt x="2890602" y="1304409"/>
                    <a:pt x="2910922" y="1303139"/>
                    <a:pt x="2933782" y="1303139"/>
                  </a:cubicBezTo>
                  <a:lnTo>
                    <a:pt x="2933782" y="1243449"/>
                  </a:lnTo>
                  <a:cubicBezTo>
                    <a:pt x="2932512" y="1187553"/>
                    <a:pt x="2931242" y="1141515"/>
                    <a:pt x="2931242" y="1092601"/>
                  </a:cubicBezTo>
                  <a:cubicBezTo>
                    <a:pt x="2931242" y="1036013"/>
                    <a:pt x="2935052" y="978466"/>
                    <a:pt x="2928702" y="921879"/>
                  </a:cubicBezTo>
                  <a:cubicBezTo>
                    <a:pt x="2921082" y="884473"/>
                    <a:pt x="2909652" y="146917"/>
                    <a:pt x="2909652" y="109512"/>
                  </a:cubicBezTo>
                  <a:cubicBezTo>
                    <a:pt x="2907112" y="83616"/>
                    <a:pt x="2905842" y="56760"/>
                    <a:pt x="2903302" y="30864"/>
                  </a:cubicBezTo>
                  <a:cubicBezTo>
                    <a:pt x="2903302" y="23191"/>
                    <a:pt x="2902032" y="15519"/>
                    <a:pt x="2900762" y="5644"/>
                  </a:cubicBezTo>
                  <a:cubicBezTo>
                    <a:pt x="2890602" y="3104"/>
                    <a:pt x="2881712" y="1834"/>
                    <a:pt x="2871552" y="564"/>
                  </a:cubicBezTo>
                  <a:cubicBezTo>
                    <a:pt x="2863932" y="-706"/>
                    <a:pt x="2856312" y="564"/>
                    <a:pt x="2849962" y="564"/>
                  </a:cubicBezTo>
                  <a:lnTo>
                    <a:pt x="7515" y="5644"/>
                  </a:lnTo>
                  <a:lnTo>
                    <a:pt x="622" y="1273929"/>
                  </a:lnTo>
                  <a:close/>
                </a:path>
              </a:pathLst>
            </a:custGeom>
            <a:solidFill>
              <a:srgbClr val="BCD797"/>
            </a:solidFill>
          </p:spPr>
        </p:sp>
        <p:sp>
          <p:nvSpPr>
            <p:cNvPr name="Freeform 5" id="5"/>
            <p:cNvSpPr/>
            <p:nvPr/>
          </p:nvSpPr>
          <p:spPr>
            <a:xfrm flipH="false" flipV="false" rot="0">
              <a:off x="11430" y="16510"/>
              <a:ext cx="2912840" cy="1294955"/>
            </a:xfrm>
            <a:custGeom>
              <a:avLst/>
              <a:gdLst/>
              <a:ahLst/>
              <a:cxnLst/>
              <a:rect r="r" b="b" t="t" l="l"/>
              <a:pathLst>
                <a:path h="1294955" w="2912840">
                  <a:moveTo>
                    <a:pt x="2912840" y="1294955"/>
                  </a:moveTo>
                  <a:lnTo>
                    <a:pt x="0" y="1287335"/>
                  </a:lnTo>
                  <a:lnTo>
                    <a:pt x="0" y="460419"/>
                  </a:lnTo>
                  <a:lnTo>
                    <a:pt x="7620" y="20320"/>
                  </a:lnTo>
                  <a:lnTo>
                    <a:pt x="1456891" y="0"/>
                  </a:lnTo>
                  <a:lnTo>
                    <a:pt x="2891250" y="8890"/>
                  </a:lnTo>
                  <a:close/>
                </a:path>
              </a:pathLst>
            </a:custGeom>
            <a:solidFill>
              <a:srgbClr val="F8F8F8"/>
            </a:solidFill>
          </p:spPr>
        </p:sp>
        <p:sp>
          <p:nvSpPr>
            <p:cNvPr name="Freeform 6" id="6"/>
            <p:cNvSpPr/>
            <p:nvPr/>
          </p:nvSpPr>
          <p:spPr>
            <a:xfrm flipH="false" flipV="false" rot="0">
              <a:off x="-215" y="0"/>
              <a:ext cx="2937184" cy="1320919"/>
            </a:xfrm>
            <a:custGeom>
              <a:avLst/>
              <a:gdLst/>
              <a:ahLst/>
              <a:cxnLst/>
              <a:rect r="r" b="b" t="t" l="l"/>
              <a:pathLst>
                <a:path h="1320919" w="2937184">
                  <a:moveTo>
                    <a:pt x="2904165" y="21590"/>
                  </a:moveTo>
                  <a:cubicBezTo>
                    <a:pt x="2905435" y="34290"/>
                    <a:pt x="2905435" y="44450"/>
                    <a:pt x="2906705" y="53961"/>
                  </a:cubicBezTo>
                  <a:cubicBezTo>
                    <a:pt x="2909245" y="79857"/>
                    <a:pt x="2910515" y="106712"/>
                    <a:pt x="2913055" y="132608"/>
                  </a:cubicBezTo>
                  <a:cubicBezTo>
                    <a:pt x="2913055" y="170013"/>
                    <a:pt x="2925755" y="907570"/>
                    <a:pt x="2932105" y="944975"/>
                  </a:cubicBezTo>
                  <a:cubicBezTo>
                    <a:pt x="2938455" y="1001563"/>
                    <a:pt x="2934645" y="1059109"/>
                    <a:pt x="2934645" y="1115697"/>
                  </a:cubicBezTo>
                  <a:cubicBezTo>
                    <a:pt x="2934645" y="1165571"/>
                    <a:pt x="2935915" y="1211608"/>
                    <a:pt x="2937185" y="1260665"/>
                  </a:cubicBezTo>
                  <a:lnTo>
                    <a:pt x="2937185" y="1320355"/>
                  </a:lnTo>
                  <a:cubicBezTo>
                    <a:pt x="2914325" y="1320355"/>
                    <a:pt x="2894005" y="1321625"/>
                    <a:pt x="2873685" y="1320355"/>
                  </a:cubicBezTo>
                  <a:cubicBezTo>
                    <a:pt x="2729962" y="1315275"/>
                    <a:pt x="2581823" y="1321625"/>
                    <a:pt x="2435929" y="1316545"/>
                  </a:cubicBezTo>
                  <a:cubicBezTo>
                    <a:pt x="2348392" y="1312735"/>
                    <a:pt x="2263100" y="1315275"/>
                    <a:pt x="2175563" y="1312735"/>
                  </a:cubicBezTo>
                  <a:lnTo>
                    <a:pt x="2054359" y="1308925"/>
                  </a:lnTo>
                  <a:cubicBezTo>
                    <a:pt x="2029669" y="1308925"/>
                    <a:pt x="2007224" y="1310195"/>
                    <a:pt x="1982534" y="1310195"/>
                  </a:cubicBezTo>
                  <a:cubicBezTo>
                    <a:pt x="1919687" y="1308925"/>
                    <a:pt x="1746858" y="1310195"/>
                    <a:pt x="1684011" y="1308925"/>
                  </a:cubicBezTo>
                  <a:cubicBezTo>
                    <a:pt x="1639120" y="1307655"/>
                    <a:pt x="741308" y="1316545"/>
                    <a:pt x="696417" y="1315275"/>
                  </a:cubicBezTo>
                  <a:cubicBezTo>
                    <a:pt x="685195" y="1315275"/>
                    <a:pt x="671728" y="1316545"/>
                    <a:pt x="660505" y="1316545"/>
                  </a:cubicBezTo>
                  <a:cubicBezTo>
                    <a:pt x="633571" y="1316545"/>
                    <a:pt x="608881" y="1317815"/>
                    <a:pt x="581946" y="1317815"/>
                  </a:cubicBezTo>
                  <a:cubicBezTo>
                    <a:pt x="514610" y="1317815"/>
                    <a:pt x="449519" y="1316545"/>
                    <a:pt x="382183" y="1315275"/>
                  </a:cubicBezTo>
                  <a:cubicBezTo>
                    <a:pt x="341782" y="1314005"/>
                    <a:pt x="301380" y="1312735"/>
                    <a:pt x="263223" y="1311465"/>
                  </a:cubicBezTo>
                  <a:cubicBezTo>
                    <a:pt x="191398" y="1310195"/>
                    <a:pt x="119573" y="1308925"/>
                    <a:pt x="45504" y="1308925"/>
                  </a:cubicBezTo>
                  <a:cubicBezTo>
                    <a:pt x="34505" y="1308925"/>
                    <a:pt x="25615" y="1308925"/>
                    <a:pt x="15455" y="1307655"/>
                  </a:cubicBezTo>
                  <a:cubicBezTo>
                    <a:pt x="6565" y="1306385"/>
                    <a:pt x="1485" y="1300035"/>
                    <a:pt x="4025" y="1291145"/>
                  </a:cubicBezTo>
                  <a:cubicBezTo>
                    <a:pt x="12915" y="1259564"/>
                    <a:pt x="9105" y="1235586"/>
                    <a:pt x="7835" y="1210649"/>
                  </a:cubicBezTo>
                  <a:cubicBezTo>
                    <a:pt x="6565" y="1159816"/>
                    <a:pt x="2755" y="1109942"/>
                    <a:pt x="4025" y="1059109"/>
                  </a:cubicBezTo>
                  <a:cubicBezTo>
                    <a:pt x="1485" y="995808"/>
                    <a:pt x="-3595" y="212214"/>
                    <a:pt x="4025" y="147954"/>
                  </a:cubicBezTo>
                  <a:cubicBezTo>
                    <a:pt x="5295" y="135485"/>
                    <a:pt x="4025" y="122058"/>
                    <a:pt x="5295" y="109589"/>
                  </a:cubicBezTo>
                  <a:cubicBezTo>
                    <a:pt x="6565" y="89448"/>
                    <a:pt x="9105" y="67388"/>
                    <a:pt x="10375" y="44450"/>
                  </a:cubicBezTo>
                  <a:cubicBezTo>
                    <a:pt x="10375" y="41910"/>
                    <a:pt x="11645" y="39370"/>
                    <a:pt x="12915" y="38100"/>
                  </a:cubicBezTo>
                  <a:cubicBezTo>
                    <a:pt x="34505" y="35560"/>
                    <a:pt x="63460" y="30480"/>
                    <a:pt x="99372" y="29210"/>
                  </a:cubicBezTo>
                  <a:cubicBezTo>
                    <a:pt x="159975" y="25400"/>
                    <a:pt x="220577" y="22860"/>
                    <a:pt x="283424" y="20320"/>
                  </a:cubicBezTo>
                  <a:cubicBezTo>
                    <a:pt x="326070" y="17780"/>
                    <a:pt x="368716" y="16510"/>
                    <a:pt x="409118" y="13970"/>
                  </a:cubicBezTo>
                  <a:cubicBezTo>
                    <a:pt x="449519" y="11430"/>
                    <a:pt x="492165" y="8890"/>
                    <a:pt x="532567" y="8890"/>
                  </a:cubicBezTo>
                  <a:cubicBezTo>
                    <a:pt x="577457" y="7620"/>
                    <a:pt x="622348" y="10160"/>
                    <a:pt x="667239" y="8890"/>
                  </a:cubicBezTo>
                  <a:cubicBezTo>
                    <a:pt x="723352" y="8890"/>
                    <a:pt x="1740124" y="6350"/>
                    <a:pt x="1796238" y="5080"/>
                  </a:cubicBezTo>
                  <a:cubicBezTo>
                    <a:pt x="1850106" y="3810"/>
                    <a:pt x="1903975" y="2540"/>
                    <a:pt x="1960088" y="2540"/>
                  </a:cubicBezTo>
                  <a:cubicBezTo>
                    <a:pt x="2052114" y="1270"/>
                    <a:pt x="2141895" y="0"/>
                    <a:pt x="2233921" y="0"/>
                  </a:cubicBezTo>
                  <a:cubicBezTo>
                    <a:pt x="2272078" y="0"/>
                    <a:pt x="2312479" y="2540"/>
                    <a:pt x="2350636" y="2540"/>
                  </a:cubicBezTo>
                  <a:cubicBezTo>
                    <a:pt x="2456130" y="3810"/>
                    <a:pt x="2563867" y="5080"/>
                    <a:pt x="2669360" y="7620"/>
                  </a:cubicBezTo>
                  <a:cubicBezTo>
                    <a:pt x="2725473" y="8890"/>
                    <a:pt x="2781587" y="12700"/>
                    <a:pt x="2837700" y="16510"/>
                  </a:cubicBezTo>
                  <a:lnTo>
                    <a:pt x="2873685" y="16510"/>
                  </a:lnTo>
                  <a:cubicBezTo>
                    <a:pt x="2885115" y="17780"/>
                    <a:pt x="2894005" y="20320"/>
                    <a:pt x="2904165" y="21590"/>
                  </a:cubicBezTo>
                  <a:close/>
                  <a:moveTo>
                    <a:pt x="2914325" y="1303845"/>
                  </a:moveTo>
                  <a:cubicBezTo>
                    <a:pt x="2915595" y="1287335"/>
                    <a:pt x="2916865" y="1274635"/>
                    <a:pt x="2916865" y="1261935"/>
                  </a:cubicBezTo>
                  <a:cubicBezTo>
                    <a:pt x="2915595" y="1206813"/>
                    <a:pt x="2914325" y="1155980"/>
                    <a:pt x="2914325" y="1101310"/>
                  </a:cubicBezTo>
                  <a:cubicBezTo>
                    <a:pt x="2914325" y="1076374"/>
                    <a:pt x="2916865" y="1051437"/>
                    <a:pt x="2915595" y="1026500"/>
                  </a:cubicBezTo>
                  <a:cubicBezTo>
                    <a:pt x="2915595" y="1003481"/>
                    <a:pt x="2914325" y="979503"/>
                    <a:pt x="2913055" y="956485"/>
                  </a:cubicBezTo>
                  <a:cubicBezTo>
                    <a:pt x="2907975" y="920997"/>
                    <a:pt x="2896545" y="186318"/>
                    <a:pt x="2896545" y="150831"/>
                  </a:cubicBezTo>
                  <a:cubicBezTo>
                    <a:pt x="2894005" y="121099"/>
                    <a:pt x="2891465" y="90407"/>
                    <a:pt x="2888925" y="60675"/>
                  </a:cubicBezTo>
                  <a:cubicBezTo>
                    <a:pt x="2887655" y="44450"/>
                    <a:pt x="2886385" y="43180"/>
                    <a:pt x="2869123" y="41910"/>
                  </a:cubicBezTo>
                  <a:cubicBezTo>
                    <a:pt x="2862390" y="41910"/>
                    <a:pt x="2857901" y="41910"/>
                    <a:pt x="2851167" y="40640"/>
                  </a:cubicBezTo>
                  <a:cubicBezTo>
                    <a:pt x="2795054" y="36830"/>
                    <a:pt x="2736696" y="31750"/>
                    <a:pt x="2680583" y="30480"/>
                  </a:cubicBezTo>
                  <a:cubicBezTo>
                    <a:pt x="2543666" y="26670"/>
                    <a:pt x="2404505" y="25400"/>
                    <a:pt x="2267589" y="22860"/>
                  </a:cubicBezTo>
                  <a:lnTo>
                    <a:pt x="2105983" y="22860"/>
                  </a:lnTo>
                  <a:cubicBezTo>
                    <a:pt x="2034158" y="22860"/>
                    <a:pt x="1962333" y="22860"/>
                    <a:pt x="1892752" y="24130"/>
                  </a:cubicBezTo>
                  <a:cubicBezTo>
                    <a:pt x="1832150" y="25400"/>
                    <a:pt x="810888" y="29210"/>
                    <a:pt x="750286" y="29210"/>
                  </a:cubicBezTo>
                  <a:cubicBezTo>
                    <a:pt x="651527" y="29210"/>
                    <a:pt x="552767" y="26670"/>
                    <a:pt x="454008" y="33020"/>
                  </a:cubicBezTo>
                  <a:cubicBezTo>
                    <a:pt x="402384" y="36830"/>
                    <a:pt x="353004" y="36830"/>
                    <a:pt x="303625" y="38100"/>
                  </a:cubicBezTo>
                  <a:cubicBezTo>
                    <a:pt x="218332" y="41910"/>
                    <a:pt x="133040" y="45720"/>
                    <a:pt x="47748" y="50800"/>
                  </a:cubicBezTo>
                  <a:cubicBezTo>
                    <a:pt x="33235" y="50800"/>
                    <a:pt x="30695" y="53002"/>
                    <a:pt x="29425" y="64511"/>
                  </a:cubicBezTo>
                  <a:cubicBezTo>
                    <a:pt x="28155" y="81775"/>
                    <a:pt x="28155" y="99039"/>
                    <a:pt x="26885" y="116303"/>
                  </a:cubicBezTo>
                  <a:cubicBezTo>
                    <a:pt x="25615" y="145076"/>
                    <a:pt x="23075" y="172891"/>
                    <a:pt x="21805" y="201664"/>
                  </a:cubicBezTo>
                  <a:cubicBezTo>
                    <a:pt x="16725" y="232356"/>
                    <a:pt x="23075" y="982381"/>
                    <a:pt x="25615" y="1013072"/>
                  </a:cubicBezTo>
                  <a:cubicBezTo>
                    <a:pt x="25615" y="1045682"/>
                    <a:pt x="25615" y="1079251"/>
                    <a:pt x="26885" y="1111861"/>
                  </a:cubicBezTo>
                  <a:cubicBezTo>
                    <a:pt x="26885" y="1135838"/>
                    <a:pt x="29425" y="1159816"/>
                    <a:pt x="29425" y="1183794"/>
                  </a:cubicBezTo>
                  <a:cubicBezTo>
                    <a:pt x="29425" y="1209690"/>
                    <a:pt x="29425" y="1235586"/>
                    <a:pt x="28155" y="1261935"/>
                  </a:cubicBezTo>
                  <a:lnTo>
                    <a:pt x="28155" y="1272095"/>
                  </a:lnTo>
                  <a:cubicBezTo>
                    <a:pt x="28155" y="1282255"/>
                    <a:pt x="31965" y="1286065"/>
                    <a:pt x="40855" y="1286065"/>
                  </a:cubicBezTo>
                  <a:cubicBezTo>
                    <a:pt x="67949" y="1286065"/>
                    <a:pt x="99372" y="1287335"/>
                    <a:pt x="128551" y="1287335"/>
                  </a:cubicBezTo>
                  <a:cubicBezTo>
                    <a:pt x="171197" y="1287335"/>
                    <a:pt x="216088" y="1284795"/>
                    <a:pt x="258734" y="1287335"/>
                  </a:cubicBezTo>
                  <a:cubicBezTo>
                    <a:pt x="328314" y="1291145"/>
                    <a:pt x="397895" y="1293685"/>
                    <a:pt x="467475" y="1292415"/>
                  </a:cubicBezTo>
                  <a:cubicBezTo>
                    <a:pt x="512366" y="1291145"/>
                    <a:pt x="555012" y="1293685"/>
                    <a:pt x="599903" y="1293685"/>
                  </a:cubicBezTo>
                  <a:cubicBezTo>
                    <a:pt x="664994" y="1293685"/>
                    <a:pt x="730085" y="1292415"/>
                    <a:pt x="795177" y="1293685"/>
                  </a:cubicBezTo>
                  <a:cubicBezTo>
                    <a:pt x="891692" y="1294955"/>
                    <a:pt x="1951110" y="1284795"/>
                    <a:pt x="2049870" y="1287335"/>
                  </a:cubicBezTo>
                  <a:cubicBezTo>
                    <a:pt x="2092516" y="1288605"/>
                    <a:pt x="2135162" y="1289875"/>
                    <a:pt x="2175563" y="1289875"/>
                  </a:cubicBezTo>
                  <a:cubicBezTo>
                    <a:pt x="2249633" y="1292415"/>
                    <a:pt x="2321458" y="1288605"/>
                    <a:pt x="2395527" y="1292415"/>
                  </a:cubicBezTo>
                  <a:cubicBezTo>
                    <a:pt x="2456130" y="1294955"/>
                    <a:pt x="2516732" y="1294955"/>
                    <a:pt x="2577334" y="1297495"/>
                  </a:cubicBezTo>
                  <a:cubicBezTo>
                    <a:pt x="2667116" y="1301305"/>
                    <a:pt x="2756897" y="1303845"/>
                    <a:pt x="2846678" y="1305115"/>
                  </a:cubicBezTo>
                  <a:cubicBezTo>
                    <a:pt x="2876225" y="1305115"/>
                    <a:pt x="2894005" y="1303845"/>
                    <a:pt x="2914325" y="1303845"/>
                  </a:cubicBezTo>
                  <a:close/>
                </a:path>
              </a:pathLst>
            </a:custGeom>
            <a:solidFill>
              <a:srgbClr val="2A2B39"/>
            </a:solidFill>
          </p:spPr>
        </p:sp>
      </p:grpSp>
      <p:grpSp>
        <p:nvGrpSpPr>
          <p:cNvPr name="Group 7" id="7"/>
          <p:cNvGrpSpPr/>
          <p:nvPr/>
        </p:nvGrpSpPr>
        <p:grpSpPr>
          <a:xfrm rot="0">
            <a:off x="12726963" y="2978756"/>
            <a:ext cx="4452928" cy="2020820"/>
            <a:chOff x="0" y="0"/>
            <a:chExt cx="2973800" cy="1349565"/>
          </a:xfrm>
        </p:grpSpPr>
        <p:sp>
          <p:nvSpPr>
            <p:cNvPr name="Freeform 8" id="8"/>
            <p:cNvSpPr/>
            <p:nvPr/>
          </p:nvSpPr>
          <p:spPr>
            <a:xfrm flipH="false" flipV="false" rot="0">
              <a:off x="40018" y="45156"/>
              <a:ext cx="2933782" cy="1303704"/>
            </a:xfrm>
            <a:custGeom>
              <a:avLst/>
              <a:gdLst/>
              <a:ahLst/>
              <a:cxnLst/>
              <a:rect r="r" b="b" t="t" l="l"/>
              <a:pathLst>
                <a:path h="1303704" w="2933782">
                  <a:moveTo>
                    <a:pt x="622" y="1273929"/>
                  </a:moveTo>
                  <a:cubicBezTo>
                    <a:pt x="-1918" y="1282819"/>
                    <a:pt x="3162" y="1289169"/>
                    <a:pt x="18738" y="1290439"/>
                  </a:cubicBezTo>
                  <a:cubicBezTo>
                    <a:pt x="36694" y="1291709"/>
                    <a:pt x="52406" y="1291709"/>
                    <a:pt x="70362" y="1291709"/>
                  </a:cubicBezTo>
                  <a:cubicBezTo>
                    <a:pt x="142187" y="1292979"/>
                    <a:pt x="214012" y="1292979"/>
                    <a:pt x="288081" y="1294249"/>
                  </a:cubicBezTo>
                  <a:cubicBezTo>
                    <a:pt x="328483" y="1295519"/>
                    <a:pt x="368884" y="1296789"/>
                    <a:pt x="407042" y="1298059"/>
                  </a:cubicBezTo>
                  <a:cubicBezTo>
                    <a:pt x="474377" y="1299329"/>
                    <a:pt x="539469" y="1299329"/>
                    <a:pt x="606805" y="1300599"/>
                  </a:cubicBezTo>
                  <a:cubicBezTo>
                    <a:pt x="633739" y="1300599"/>
                    <a:pt x="658429" y="1300599"/>
                    <a:pt x="685363" y="1299329"/>
                  </a:cubicBezTo>
                  <a:cubicBezTo>
                    <a:pt x="696586" y="1299329"/>
                    <a:pt x="710053" y="1298059"/>
                    <a:pt x="721276" y="1298059"/>
                  </a:cubicBezTo>
                  <a:cubicBezTo>
                    <a:pt x="766166" y="1299329"/>
                    <a:pt x="1663979" y="1290439"/>
                    <a:pt x="1708869" y="1291709"/>
                  </a:cubicBezTo>
                  <a:cubicBezTo>
                    <a:pt x="1771716" y="1292979"/>
                    <a:pt x="1944545" y="1292979"/>
                    <a:pt x="2007392" y="1292979"/>
                  </a:cubicBezTo>
                  <a:cubicBezTo>
                    <a:pt x="2032082" y="1292979"/>
                    <a:pt x="2054527" y="1291709"/>
                    <a:pt x="2079217" y="1291709"/>
                  </a:cubicBezTo>
                  <a:lnTo>
                    <a:pt x="2200422" y="1295519"/>
                  </a:lnTo>
                  <a:cubicBezTo>
                    <a:pt x="2287958" y="1298059"/>
                    <a:pt x="2373250" y="1295519"/>
                    <a:pt x="2460787" y="1299329"/>
                  </a:cubicBezTo>
                  <a:cubicBezTo>
                    <a:pt x="2606682" y="1304409"/>
                    <a:pt x="2754821" y="1298059"/>
                    <a:pt x="2870282" y="1303139"/>
                  </a:cubicBezTo>
                  <a:cubicBezTo>
                    <a:pt x="2890602" y="1304409"/>
                    <a:pt x="2910922" y="1303139"/>
                    <a:pt x="2933782" y="1303139"/>
                  </a:cubicBezTo>
                  <a:lnTo>
                    <a:pt x="2933782" y="1243449"/>
                  </a:lnTo>
                  <a:cubicBezTo>
                    <a:pt x="2932512" y="1187553"/>
                    <a:pt x="2931242" y="1141515"/>
                    <a:pt x="2931242" y="1092601"/>
                  </a:cubicBezTo>
                  <a:cubicBezTo>
                    <a:pt x="2931242" y="1036013"/>
                    <a:pt x="2935052" y="978466"/>
                    <a:pt x="2928702" y="921879"/>
                  </a:cubicBezTo>
                  <a:cubicBezTo>
                    <a:pt x="2921082" y="884473"/>
                    <a:pt x="2909652" y="146917"/>
                    <a:pt x="2909652" y="109512"/>
                  </a:cubicBezTo>
                  <a:cubicBezTo>
                    <a:pt x="2907112" y="83616"/>
                    <a:pt x="2905842" y="56760"/>
                    <a:pt x="2903302" y="30864"/>
                  </a:cubicBezTo>
                  <a:cubicBezTo>
                    <a:pt x="2903302" y="23191"/>
                    <a:pt x="2902032" y="15519"/>
                    <a:pt x="2900762" y="5644"/>
                  </a:cubicBezTo>
                  <a:cubicBezTo>
                    <a:pt x="2890602" y="3104"/>
                    <a:pt x="2881712" y="1834"/>
                    <a:pt x="2871552" y="564"/>
                  </a:cubicBezTo>
                  <a:cubicBezTo>
                    <a:pt x="2863932" y="-706"/>
                    <a:pt x="2856312" y="564"/>
                    <a:pt x="2849962" y="564"/>
                  </a:cubicBezTo>
                  <a:lnTo>
                    <a:pt x="7515" y="5644"/>
                  </a:lnTo>
                  <a:lnTo>
                    <a:pt x="622" y="1273929"/>
                  </a:lnTo>
                  <a:close/>
                </a:path>
              </a:pathLst>
            </a:custGeom>
            <a:solidFill>
              <a:srgbClr val="FFAADF"/>
            </a:solidFill>
          </p:spPr>
        </p:sp>
        <p:sp>
          <p:nvSpPr>
            <p:cNvPr name="Freeform 9" id="9"/>
            <p:cNvSpPr/>
            <p:nvPr/>
          </p:nvSpPr>
          <p:spPr>
            <a:xfrm flipH="false" flipV="false" rot="0">
              <a:off x="11430" y="16510"/>
              <a:ext cx="2912840" cy="1294955"/>
            </a:xfrm>
            <a:custGeom>
              <a:avLst/>
              <a:gdLst/>
              <a:ahLst/>
              <a:cxnLst/>
              <a:rect r="r" b="b" t="t" l="l"/>
              <a:pathLst>
                <a:path h="1294955" w="2912840">
                  <a:moveTo>
                    <a:pt x="2912840" y="1294955"/>
                  </a:moveTo>
                  <a:lnTo>
                    <a:pt x="0" y="1287335"/>
                  </a:lnTo>
                  <a:lnTo>
                    <a:pt x="0" y="460419"/>
                  </a:lnTo>
                  <a:lnTo>
                    <a:pt x="7620" y="20320"/>
                  </a:lnTo>
                  <a:lnTo>
                    <a:pt x="1456891" y="0"/>
                  </a:lnTo>
                  <a:lnTo>
                    <a:pt x="2891250" y="8890"/>
                  </a:lnTo>
                  <a:close/>
                </a:path>
              </a:pathLst>
            </a:custGeom>
            <a:solidFill>
              <a:srgbClr val="F8F8F8"/>
            </a:solidFill>
          </p:spPr>
        </p:sp>
        <p:sp>
          <p:nvSpPr>
            <p:cNvPr name="Freeform 10" id="10"/>
            <p:cNvSpPr/>
            <p:nvPr/>
          </p:nvSpPr>
          <p:spPr>
            <a:xfrm flipH="false" flipV="false" rot="0">
              <a:off x="-215" y="0"/>
              <a:ext cx="2937184" cy="1320919"/>
            </a:xfrm>
            <a:custGeom>
              <a:avLst/>
              <a:gdLst/>
              <a:ahLst/>
              <a:cxnLst/>
              <a:rect r="r" b="b" t="t" l="l"/>
              <a:pathLst>
                <a:path h="1320919" w="2937184">
                  <a:moveTo>
                    <a:pt x="2904165" y="21590"/>
                  </a:moveTo>
                  <a:cubicBezTo>
                    <a:pt x="2905435" y="34290"/>
                    <a:pt x="2905435" y="44450"/>
                    <a:pt x="2906705" y="53961"/>
                  </a:cubicBezTo>
                  <a:cubicBezTo>
                    <a:pt x="2909245" y="79857"/>
                    <a:pt x="2910515" y="106712"/>
                    <a:pt x="2913055" y="132608"/>
                  </a:cubicBezTo>
                  <a:cubicBezTo>
                    <a:pt x="2913055" y="170013"/>
                    <a:pt x="2925755" y="907570"/>
                    <a:pt x="2932105" y="944975"/>
                  </a:cubicBezTo>
                  <a:cubicBezTo>
                    <a:pt x="2938455" y="1001563"/>
                    <a:pt x="2934645" y="1059109"/>
                    <a:pt x="2934645" y="1115697"/>
                  </a:cubicBezTo>
                  <a:cubicBezTo>
                    <a:pt x="2934645" y="1165571"/>
                    <a:pt x="2935915" y="1211608"/>
                    <a:pt x="2937185" y="1260665"/>
                  </a:cubicBezTo>
                  <a:lnTo>
                    <a:pt x="2937185" y="1320355"/>
                  </a:lnTo>
                  <a:cubicBezTo>
                    <a:pt x="2914325" y="1320355"/>
                    <a:pt x="2894005" y="1321625"/>
                    <a:pt x="2873685" y="1320355"/>
                  </a:cubicBezTo>
                  <a:cubicBezTo>
                    <a:pt x="2729962" y="1315275"/>
                    <a:pt x="2581823" y="1321625"/>
                    <a:pt x="2435929" y="1316545"/>
                  </a:cubicBezTo>
                  <a:cubicBezTo>
                    <a:pt x="2348392" y="1312735"/>
                    <a:pt x="2263100" y="1315275"/>
                    <a:pt x="2175563" y="1312735"/>
                  </a:cubicBezTo>
                  <a:lnTo>
                    <a:pt x="2054359" y="1308925"/>
                  </a:lnTo>
                  <a:cubicBezTo>
                    <a:pt x="2029669" y="1308925"/>
                    <a:pt x="2007224" y="1310195"/>
                    <a:pt x="1982534" y="1310195"/>
                  </a:cubicBezTo>
                  <a:cubicBezTo>
                    <a:pt x="1919687" y="1308925"/>
                    <a:pt x="1746858" y="1310195"/>
                    <a:pt x="1684011" y="1308925"/>
                  </a:cubicBezTo>
                  <a:cubicBezTo>
                    <a:pt x="1639120" y="1307655"/>
                    <a:pt x="741308" y="1316545"/>
                    <a:pt x="696417" y="1315275"/>
                  </a:cubicBezTo>
                  <a:cubicBezTo>
                    <a:pt x="685195" y="1315275"/>
                    <a:pt x="671728" y="1316545"/>
                    <a:pt x="660505" y="1316545"/>
                  </a:cubicBezTo>
                  <a:cubicBezTo>
                    <a:pt x="633571" y="1316545"/>
                    <a:pt x="608881" y="1317815"/>
                    <a:pt x="581946" y="1317815"/>
                  </a:cubicBezTo>
                  <a:cubicBezTo>
                    <a:pt x="514610" y="1317815"/>
                    <a:pt x="449519" y="1316545"/>
                    <a:pt x="382183" y="1315275"/>
                  </a:cubicBezTo>
                  <a:cubicBezTo>
                    <a:pt x="341782" y="1314005"/>
                    <a:pt x="301380" y="1312735"/>
                    <a:pt x="263223" y="1311465"/>
                  </a:cubicBezTo>
                  <a:cubicBezTo>
                    <a:pt x="191398" y="1310195"/>
                    <a:pt x="119573" y="1308925"/>
                    <a:pt x="45504" y="1308925"/>
                  </a:cubicBezTo>
                  <a:cubicBezTo>
                    <a:pt x="34505" y="1308925"/>
                    <a:pt x="25615" y="1308925"/>
                    <a:pt x="15455" y="1307655"/>
                  </a:cubicBezTo>
                  <a:cubicBezTo>
                    <a:pt x="6565" y="1306385"/>
                    <a:pt x="1485" y="1300035"/>
                    <a:pt x="4025" y="1291145"/>
                  </a:cubicBezTo>
                  <a:cubicBezTo>
                    <a:pt x="12915" y="1259564"/>
                    <a:pt x="9105" y="1235586"/>
                    <a:pt x="7835" y="1210649"/>
                  </a:cubicBezTo>
                  <a:cubicBezTo>
                    <a:pt x="6565" y="1159816"/>
                    <a:pt x="2755" y="1109942"/>
                    <a:pt x="4025" y="1059109"/>
                  </a:cubicBezTo>
                  <a:cubicBezTo>
                    <a:pt x="1485" y="995808"/>
                    <a:pt x="-3595" y="212214"/>
                    <a:pt x="4025" y="147954"/>
                  </a:cubicBezTo>
                  <a:cubicBezTo>
                    <a:pt x="5295" y="135485"/>
                    <a:pt x="4025" y="122058"/>
                    <a:pt x="5295" y="109589"/>
                  </a:cubicBezTo>
                  <a:cubicBezTo>
                    <a:pt x="6565" y="89448"/>
                    <a:pt x="9105" y="67388"/>
                    <a:pt x="10375" y="44450"/>
                  </a:cubicBezTo>
                  <a:cubicBezTo>
                    <a:pt x="10375" y="41910"/>
                    <a:pt x="11645" y="39370"/>
                    <a:pt x="12915" y="38100"/>
                  </a:cubicBezTo>
                  <a:cubicBezTo>
                    <a:pt x="34505" y="35560"/>
                    <a:pt x="63460" y="30480"/>
                    <a:pt x="99372" y="29210"/>
                  </a:cubicBezTo>
                  <a:cubicBezTo>
                    <a:pt x="159975" y="25400"/>
                    <a:pt x="220577" y="22860"/>
                    <a:pt x="283424" y="20320"/>
                  </a:cubicBezTo>
                  <a:cubicBezTo>
                    <a:pt x="326070" y="17780"/>
                    <a:pt x="368716" y="16510"/>
                    <a:pt x="409118" y="13970"/>
                  </a:cubicBezTo>
                  <a:cubicBezTo>
                    <a:pt x="449519" y="11430"/>
                    <a:pt x="492165" y="8890"/>
                    <a:pt x="532567" y="8890"/>
                  </a:cubicBezTo>
                  <a:cubicBezTo>
                    <a:pt x="577457" y="7620"/>
                    <a:pt x="622348" y="10160"/>
                    <a:pt x="667239" y="8890"/>
                  </a:cubicBezTo>
                  <a:cubicBezTo>
                    <a:pt x="723352" y="8890"/>
                    <a:pt x="1740124" y="6350"/>
                    <a:pt x="1796238" y="5080"/>
                  </a:cubicBezTo>
                  <a:cubicBezTo>
                    <a:pt x="1850106" y="3810"/>
                    <a:pt x="1903975" y="2540"/>
                    <a:pt x="1960088" y="2540"/>
                  </a:cubicBezTo>
                  <a:cubicBezTo>
                    <a:pt x="2052114" y="1270"/>
                    <a:pt x="2141895" y="0"/>
                    <a:pt x="2233921" y="0"/>
                  </a:cubicBezTo>
                  <a:cubicBezTo>
                    <a:pt x="2272078" y="0"/>
                    <a:pt x="2312479" y="2540"/>
                    <a:pt x="2350636" y="2540"/>
                  </a:cubicBezTo>
                  <a:cubicBezTo>
                    <a:pt x="2456130" y="3810"/>
                    <a:pt x="2563867" y="5080"/>
                    <a:pt x="2669360" y="7620"/>
                  </a:cubicBezTo>
                  <a:cubicBezTo>
                    <a:pt x="2725473" y="8890"/>
                    <a:pt x="2781587" y="12700"/>
                    <a:pt x="2837700" y="16510"/>
                  </a:cubicBezTo>
                  <a:lnTo>
                    <a:pt x="2873685" y="16510"/>
                  </a:lnTo>
                  <a:cubicBezTo>
                    <a:pt x="2885115" y="17780"/>
                    <a:pt x="2894005" y="20320"/>
                    <a:pt x="2904165" y="21590"/>
                  </a:cubicBezTo>
                  <a:close/>
                  <a:moveTo>
                    <a:pt x="2914325" y="1303845"/>
                  </a:moveTo>
                  <a:cubicBezTo>
                    <a:pt x="2915595" y="1287335"/>
                    <a:pt x="2916865" y="1274635"/>
                    <a:pt x="2916865" y="1261935"/>
                  </a:cubicBezTo>
                  <a:cubicBezTo>
                    <a:pt x="2915595" y="1206813"/>
                    <a:pt x="2914325" y="1155980"/>
                    <a:pt x="2914325" y="1101310"/>
                  </a:cubicBezTo>
                  <a:cubicBezTo>
                    <a:pt x="2914325" y="1076374"/>
                    <a:pt x="2916865" y="1051437"/>
                    <a:pt x="2915595" y="1026500"/>
                  </a:cubicBezTo>
                  <a:cubicBezTo>
                    <a:pt x="2915595" y="1003481"/>
                    <a:pt x="2914325" y="979503"/>
                    <a:pt x="2913055" y="956485"/>
                  </a:cubicBezTo>
                  <a:cubicBezTo>
                    <a:pt x="2907975" y="920997"/>
                    <a:pt x="2896545" y="186318"/>
                    <a:pt x="2896545" y="150831"/>
                  </a:cubicBezTo>
                  <a:cubicBezTo>
                    <a:pt x="2894005" y="121099"/>
                    <a:pt x="2891465" y="90407"/>
                    <a:pt x="2888925" y="60675"/>
                  </a:cubicBezTo>
                  <a:cubicBezTo>
                    <a:pt x="2887655" y="44450"/>
                    <a:pt x="2886385" y="43180"/>
                    <a:pt x="2869123" y="41910"/>
                  </a:cubicBezTo>
                  <a:cubicBezTo>
                    <a:pt x="2862390" y="41910"/>
                    <a:pt x="2857901" y="41910"/>
                    <a:pt x="2851167" y="40640"/>
                  </a:cubicBezTo>
                  <a:cubicBezTo>
                    <a:pt x="2795054" y="36830"/>
                    <a:pt x="2736696" y="31750"/>
                    <a:pt x="2680583" y="30480"/>
                  </a:cubicBezTo>
                  <a:cubicBezTo>
                    <a:pt x="2543666" y="26670"/>
                    <a:pt x="2404505" y="25400"/>
                    <a:pt x="2267589" y="22860"/>
                  </a:cubicBezTo>
                  <a:lnTo>
                    <a:pt x="2105983" y="22860"/>
                  </a:lnTo>
                  <a:cubicBezTo>
                    <a:pt x="2034158" y="22860"/>
                    <a:pt x="1962333" y="22860"/>
                    <a:pt x="1892752" y="24130"/>
                  </a:cubicBezTo>
                  <a:cubicBezTo>
                    <a:pt x="1832150" y="25400"/>
                    <a:pt x="810888" y="29210"/>
                    <a:pt x="750286" y="29210"/>
                  </a:cubicBezTo>
                  <a:cubicBezTo>
                    <a:pt x="651527" y="29210"/>
                    <a:pt x="552767" y="26670"/>
                    <a:pt x="454008" y="33020"/>
                  </a:cubicBezTo>
                  <a:cubicBezTo>
                    <a:pt x="402384" y="36830"/>
                    <a:pt x="353004" y="36830"/>
                    <a:pt x="303625" y="38100"/>
                  </a:cubicBezTo>
                  <a:cubicBezTo>
                    <a:pt x="218332" y="41910"/>
                    <a:pt x="133040" y="45720"/>
                    <a:pt x="47748" y="50800"/>
                  </a:cubicBezTo>
                  <a:cubicBezTo>
                    <a:pt x="33235" y="50800"/>
                    <a:pt x="30695" y="53002"/>
                    <a:pt x="29425" y="64511"/>
                  </a:cubicBezTo>
                  <a:cubicBezTo>
                    <a:pt x="28155" y="81775"/>
                    <a:pt x="28155" y="99039"/>
                    <a:pt x="26885" y="116303"/>
                  </a:cubicBezTo>
                  <a:cubicBezTo>
                    <a:pt x="25615" y="145076"/>
                    <a:pt x="23075" y="172891"/>
                    <a:pt x="21805" y="201664"/>
                  </a:cubicBezTo>
                  <a:cubicBezTo>
                    <a:pt x="16725" y="232356"/>
                    <a:pt x="23075" y="982381"/>
                    <a:pt x="25615" y="1013072"/>
                  </a:cubicBezTo>
                  <a:cubicBezTo>
                    <a:pt x="25615" y="1045682"/>
                    <a:pt x="25615" y="1079251"/>
                    <a:pt x="26885" y="1111861"/>
                  </a:cubicBezTo>
                  <a:cubicBezTo>
                    <a:pt x="26885" y="1135838"/>
                    <a:pt x="29425" y="1159816"/>
                    <a:pt x="29425" y="1183794"/>
                  </a:cubicBezTo>
                  <a:cubicBezTo>
                    <a:pt x="29425" y="1209690"/>
                    <a:pt x="29425" y="1235586"/>
                    <a:pt x="28155" y="1261935"/>
                  </a:cubicBezTo>
                  <a:lnTo>
                    <a:pt x="28155" y="1272095"/>
                  </a:lnTo>
                  <a:cubicBezTo>
                    <a:pt x="28155" y="1282255"/>
                    <a:pt x="31965" y="1286065"/>
                    <a:pt x="40855" y="1286065"/>
                  </a:cubicBezTo>
                  <a:cubicBezTo>
                    <a:pt x="67949" y="1286065"/>
                    <a:pt x="99372" y="1287335"/>
                    <a:pt x="128551" y="1287335"/>
                  </a:cubicBezTo>
                  <a:cubicBezTo>
                    <a:pt x="171197" y="1287335"/>
                    <a:pt x="216088" y="1284795"/>
                    <a:pt x="258734" y="1287335"/>
                  </a:cubicBezTo>
                  <a:cubicBezTo>
                    <a:pt x="328314" y="1291145"/>
                    <a:pt x="397895" y="1293685"/>
                    <a:pt x="467475" y="1292415"/>
                  </a:cubicBezTo>
                  <a:cubicBezTo>
                    <a:pt x="512366" y="1291145"/>
                    <a:pt x="555012" y="1293685"/>
                    <a:pt x="599903" y="1293685"/>
                  </a:cubicBezTo>
                  <a:cubicBezTo>
                    <a:pt x="664994" y="1293685"/>
                    <a:pt x="730085" y="1292415"/>
                    <a:pt x="795177" y="1293685"/>
                  </a:cubicBezTo>
                  <a:cubicBezTo>
                    <a:pt x="891692" y="1294955"/>
                    <a:pt x="1951110" y="1284795"/>
                    <a:pt x="2049870" y="1287335"/>
                  </a:cubicBezTo>
                  <a:cubicBezTo>
                    <a:pt x="2092516" y="1288605"/>
                    <a:pt x="2135162" y="1289875"/>
                    <a:pt x="2175563" y="1289875"/>
                  </a:cubicBezTo>
                  <a:cubicBezTo>
                    <a:pt x="2249633" y="1292415"/>
                    <a:pt x="2321458" y="1288605"/>
                    <a:pt x="2395527" y="1292415"/>
                  </a:cubicBezTo>
                  <a:cubicBezTo>
                    <a:pt x="2456130" y="1294955"/>
                    <a:pt x="2516732" y="1294955"/>
                    <a:pt x="2577334" y="1297495"/>
                  </a:cubicBezTo>
                  <a:cubicBezTo>
                    <a:pt x="2667116" y="1301305"/>
                    <a:pt x="2756897" y="1303845"/>
                    <a:pt x="2846678" y="1305115"/>
                  </a:cubicBezTo>
                  <a:cubicBezTo>
                    <a:pt x="2876225" y="1305115"/>
                    <a:pt x="2894005" y="1303845"/>
                    <a:pt x="2914325" y="1303845"/>
                  </a:cubicBezTo>
                  <a:close/>
                </a:path>
              </a:pathLst>
            </a:custGeom>
            <a:solidFill>
              <a:srgbClr val="2A2B39"/>
            </a:solidFill>
          </p:spPr>
        </p:sp>
      </p:grpSp>
      <p:grpSp>
        <p:nvGrpSpPr>
          <p:cNvPr name="Group 11" id="11"/>
          <p:cNvGrpSpPr/>
          <p:nvPr/>
        </p:nvGrpSpPr>
        <p:grpSpPr>
          <a:xfrm rot="0">
            <a:off x="12726963" y="5195399"/>
            <a:ext cx="4452928" cy="2020820"/>
            <a:chOff x="0" y="0"/>
            <a:chExt cx="2973800" cy="1349565"/>
          </a:xfrm>
        </p:grpSpPr>
        <p:sp>
          <p:nvSpPr>
            <p:cNvPr name="Freeform 12" id="12"/>
            <p:cNvSpPr/>
            <p:nvPr/>
          </p:nvSpPr>
          <p:spPr>
            <a:xfrm flipH="false" flipV="false" rot="0">
              <a:off x="40018" y="45156"/>
              <a:ext cx="2933782" cy="1303704"/>
            </a:xfrm>
            <a:custGeom>
              <a:avLst/>
              <a:gdLst/>
              <a:ahLst/>
              <a:cxnLst/>
              <a:rect r="r" b="b" t="t" l="l"/>
              <a:pathLst>
                <a:path h="1303704" w="2933782">
                  <a:moveTo>
                    <a:pt x="622" y="1273929"/>
                  </a:moveTo>
                  <a:cubicBezTo>
                    <a:pt x="-1918" y="1282819"/>
                    <a:pt x="3162" y="1289169"/>
                    <a:pt x="18738" y="1290439"/>
                  </a:cubicBezTo>
                  <a:cubicBezTo>
                    <a:pt x="36694" y="1291709"/>
                    <a:pt x="52406" y="1291709"/>
                    <a:pt x="70362" y="1291709"/>
                  </a:cubicBezTo>
                  <a:cubicBezTo>
                    <a:pt x="142187" y="1292979"/>
                    <a:pt x="214012" y="1292979"/>
                    <a:pt x="288081" y="1294249"/>
                  </a:cubicBezTo>
                  <a:cubicBezTo>
                    <a:pt x="328483" y="1295519"/>
                    <a:pt x="368884" y="1296789"/>
                    <a:pt x="407042" y="1298059"/>
                  </a:cubicBezTo>
                  <a:cubicBezTo>
                    <a:pt x="474377" y="1299329"/>
                    <a:pt x="539469" y="1299329"/>
                    <a:pt x="606805" y="1300599"/>
                  </a:cubicBezTo>
                  <a:cubicBezTo>
                    <a:pt x="633739" y="1300599"/>
                    <a:pt x="658429" y="1300599"/>
                    <a:pt x="685363" y="1299329"/>
                  </a:cubicBezTo>
                  <a:cubicBezTo>
                    <a:pt x="696586" y="1299329"/>
                    <a:pt x="710053" y="1298059"/>
                    <a:pt x="721276" y="1298059"/>
                  </a:cubicBezTo>
                  <a:cubicBezTo>
                    <a:pt x="766166" y="1299329"/>
                    <a:pt x="1663979" y="1290439"/>
                    <a:pt x="1708869" y="1291709"/>
                  </a:cubicBezTo>
                  <a:cubicBezTo>
                    <a:pt x="1771716" y="1292979"/>
                    <a:pt x="1944545" y="1292979"/>
                    <a:pt x="2007392" y="1292979"/>
                  </a:cubicBezTo>
                  <a:cubicBezTo>
                    <a:pt x="2032082" y="1292979"/>
                    <a:pt x="2054527" y="1291709"/>
                    <a:pt x="2079217" y="1291709"/>
                  </a:cubicBezTo>
                  <a:lnTo>
                    <a:pt x="2200422" y="1295519"/>
                  </a:lnTo>
                  <a:cubicBezTo>
                    <a:pt x="2287958" y="1298059"/>
                    <a:pt x="2373250" y="1295519"/>
                    <a:pt x="2460787" y="1299329"/>
                  </a:cubicBezTo>
                  <a:cubicBezTo>
                    <a:pt x="2606682" y="1304409"/>
                    <a:pt x="2754821" y="1298059"/>
                    <a:pt x="2870282" y="1303139"/>
                  </a:cubicBezTo>
                  <a:cubicBezTo>
                    <a:pt x="2890602" y="1304409"/>
                    <a:pt x="2910922" y="1303139"/>
                    <a:pt x="2933782" y="1303139"/>
                  </a:cubicBezTo>
                  <a:lnTo>
                    <a:pt x="2933782" y="1243449"/>
                  </a:lnTo>
                  <a:cubicBezTo>
                    <a:pt x="2932512" y="1187553"/>
                    <a:pt x="2931242" y="1141515"/>
                    <a:pt x="2931242" y="1092601"/>
                  </a:cubicBezTo>
                  <a:cubicBezTo>
                    <a:pt x="2931242" y="1036013"/>
                    <a:pt x="2935052" y="978466"/>
                    <a:pt x="2928702" y="921879"/>
                  </a:cubicBezTo>
                  <a:cubicBezTo>
                    <a:pt x="2921082" y="884473"/>
                    <a:pt x="2909652" y="146917"/>
                    <a:pt x="2909652" y="109512"/>
                  </a:cubicBezTo>
                  <a:cubicBezTo>
                    <a:pt x="2907112" y="83616"/>
                    <a:pt x="2905842" y="56760"/>
                    <a:pt x="2903302" y="30864"/>
                  </a:cubicBezTo>
                  <a:cubicBezTo>
                    <a:pt x="2903302" y="23191"/>
                    <a:pt x="2902032" y="15519"/>
                    <a:pt x="2900762" y="5644"/>
                  </a:cubicBezTo>
                  <a:cubicBezTo>
                    <a:pt x="2890602" y="3104"/>
                    <a:pt x="2881712" y="1834"/>
                    <a:pt x="2871552" y="564"/>
                  </a:cubicBezTo>
                  <a:cubicBezTo>
                    <a:pt x="2863932" y="-706"/>
                    <a:pt x="2856312" y="564"/>
                    <a:pt x="2849962" y="564"/>
                  </a:cubicBezTo>
                  <a:lnTo>
                    <a:pt x="7515" y="5644"/>
                  </a:lnTo>
                  <a:lnTo>
                    <a:pt x="622" y="1273929"/>
                  </a:lnTo>
                  <a:close/>
                </a:path>
              </a:pathLst>
            </a:custGeom>
            <a:solidFill>
              <a:srgbClr val="AABCEE"/>
            </a:solidFill>
          </p:spPr>
        </p:sp>
        <p:sp>
          <p:nvSpPr>
            <p:cNvPr name="Freeform 13" id="13"/>
            <p:cNvSpPr/>
            <p:nvPr/>
          </p:nvSpPr>
          <p:spPr>
            <a:xfrm flipH="false" flipV="false" rot="0">
              <a:off x="11430" y="16510"/>
              <a:ext cx="2912840" cy="1294955"/>
            </a:xfrm>
            <a:custGeom>
              <a:avLst/>
              <a:gdLst/>
              <a:ahLst/>
              <a:cxnLst/>
              <a:rect r="r" b="b" t="t" l="l"/>
              <a:pathLst>
                <a:path h="1294955" w="2912840">
                  <a:moveTo>
                    <a:pt x="2912840" y="1294955"/>
                  </a:moveTo>
                  <a:lnTo>
                    <a:pt x="0" y="1287335"/>
                  </a:lnTo>
                  <a:lnTo>
                    <a:pt x="0" y="460419"/>
                  </a:lnTo>
                  <a:lnTo>
                    <a:pt x="7620" y="20320"/>
                  </a:lnTo>
                  <a:lnTo>
                    <a:pt x="1456891" y="0"/>
                  </a:lnTo>
                  <a:lnTo>
                    <a:pt x="2891250" y="8890"/>
                  </a:lnTo>
                  <a:close/>
                </a:path>
              </a:pathLst>
            </a:custGeom>
            <a:solidFill>
              <a:srgbClr val="F8F8F8"/>
            </a:solidFill>
          </p:spPr>
        </p:sp>
        <p:sp>
          <p:nvSpPr>
            <p:cNvPr name="Freeform 14" id="14"/>
            <p:cNvSpPr/>
            <p:nvPr/>
          </p:nvSpPr>
          <p:spPr>
            <a:xfrm flipH="false" flipV="false" rot="0">
              <a:off x="-215" y="0"/>
              <a:ext cx="2937184" cy="1320919"/>
            </a:xfrm>
            <a:custGeom>
              <a:avLst/>
              <a:gdLst/>
              <a:ahLst/>
              <a:cxnLst/>
              <a:rect r="r" b="b" t="t" l="l"/>
              <a:pathLst>
                <a:path h="1320919" w="2937184">
                  <a:moveTo>
                    <a:pt x="2904165" y="21590"/>
                  </a:moveTo>
                  <a:cubicBezTo>
                    <a:pt x="2905435" y="34290"/>
                    <a:pt x="2905435" y="44450"/>
                    <a:pt x="2906705" y="53961"/>
                  </a:cubicBezTo>
                  <a:cubicBezTo>
                    <a:pt x="2909245" y="79857"/>
                    <a:pt x="2910515" y="106712"/>
                    <a:pt x="2913055" y="132608"/>
                  </a:cubicBezTo>
                  <a:cubicBezTo>
                    <a:pt x="2913055" y="170013"/>
                    <a:pt x="2925755" y="907570"/>
                    <a:pt x="2932105" y="944975"/>
                  </a:cubicBezTo>
                  <a:cubicBezTo>
                    <a:pt x="2938455" y="1001563"/>
                    <a:pt x="2934645" y="1059109"/>
                    <a:pt x="2934645" y="1115697"/>
                  </a:cubicBezTo>
                  <a:cubicBezTo>
                    <a:pt x="2934645" y="1165571"/>
                    <a:pt x="2935915" y="1211608"/>
                    <a:pt x="2937185" y="1260665"/>
                  </a:cubicBezTo>
                  <a:lnTo>
                    <a:pt x="2937185" y="1320355"/>
                  </a:lnTo>
                  <a:cubicBezTo>
                    <a:pt x="2914325" y="1320355"/>
                    <a:pt x="2894005" y="1321625"/>
                    <a:pt x="2873685" y="1320355"/>
                  </a:cubicBezTo>
                  <a:cubicBezTo>
                    <a:pt x="2729962" y="1315275"/>
                    <a:pt x="2581823" y="1321625"/>
                    <a:pt x="2435929" y="1316545"/>
                  </a:cubicBezTo>
                  <a:cubicBezTo>
                    <a:pt x="2348392" y="1312735"/>
                    <a:pt x="2263100" y="1315275"/>
                    <a:pt x="2175563" y="1312735"/>
                  </a:cubicBezTo>
                  <a:lnTo>
                    <a:pt x="2054359" y="1308925"/>
                  </a:lnTo>
                  <a:cubicBezTo>
                    <a:pt x="2029669" y="1308925"/>
                    <a:pt x="2007224" y="1310195"/>
                    <a:pt x="1982534" y="1310195"/>
                  </a:cubicBezTo>
                  <a:cubicBezTo>
                    <a:pt x="1919687" y="1308925"/>
                    <a:pt x="1746858" y="1310195"/>
                    <a:pt x="1684011" y="1308925"/>
                  </a:cubicBezTo>
                  <a:cubicBezTo>
                    <a:pt x="1639120" y="1307655"/>
                    <a:pt x="741308" y="1316545"/>
                    <a:pt x="696417" y="1315275"/>
                  </a:cubicBezTo>
                  <a:cubicBezTo>
                    <a:pt x="685195" y="1315275"/>
                    <a:pt x="671728" y="1316545"/>
                    <a:pt x="660505" y="1316545"/>
                  </a:cubicBezTo>
                  <a:cubicBezTo>
                    <a:pt x="633571" y="1316545"/>
                    <a:pt x="608881" y="1317815"/>
                    <a:pt x="581946" y="1317815"/>
                  </a:cubicBezTo>
                  <a:cubicBezTo>
                    <a:pt x="514610" y="1317815"/>
                    <a:pt x="449519" y="1316545"/>
                    <a:pt x="382183" y="1315275"/>
                  </a:cubicBezTo>
                  <a:cubicBezTo>
                    <a:pt x="341782" y="1314005"/>
                    <a:pt x="301380" y="1312735"/>
                    <a:pt x="263223" y="1311465"/>
                  </a:cubicBezTo>
                  <a:cubicBezTo>
                    <a:pt x="191398" y="1310195"/>
                    <a:pt x="119573" y="1308925"/>
                    <a:pt x="45504" y="1308925"/>
                  </a:cubicBezTo>
                  <a:cubicBezTo>
                    <a:pt x="34505" y="1308925"/>
                    <a:pt x="25615" y="1308925"/>
                    <a:pt x="15455" y="1307655"/>
                  </a:cubicBezTo>
                  <a:cubicBezTo>
                    <a:pt x="6565" y="1306385"/>
                    <a:pt x="1485" y="1300035"/>
                    <a:pt x="4025" y="1291145"/>
                  </a:cubicBezTo>
                  <a:cubicBezTo>
                    <a:pt x="12915" y="1259564"/>
                    <a:pt x="9105" y="1235586"/>
                    <a:pt x="7835" y="1210649"/>
                  </a:cubicBezTo>
                  <a:cubicBezTo>
                    <a:pt x="6565" y="1159816"/>
                    <a:pt x="2755" y="1109942"/>
                    <a:pt x="4025" y="1059109"/>
                  </a:cubicBezTo>
                  <a:cubicBezTo>
                    <a:pt x="1485" y="995808"/>
                    <a:pt x="-3595" y="212214"/>
                    <a:pt x="4025" y="147954"/>
                  </a:cubicBezTo>
                  <a:cubicBezTo>
                    <a:pt x="5295" y="135485"/>
                    <a:pt x="4025" y="122058"/>
                    <a:pt x="5295" y="109589"/>
                  </a:cubicBezTo>
                  <a:cubicBezTo>
                    <a:pt x="6565" y="89448"/>
                    <a:pt x="9105" y="67388"/>
                    <a:pt x="10375" y="44450"/>
                  </a:cubicBezTo>
                  <a:cubicBezTo>
                    <a:pt x="10375" y="41910"/>
                    <a:pt x="11645" y="39370"/>
                    <a:pt x="12915" y="38100"/>
                  </a:cubicBezTo>
                  <a:cubicBezTo>
                    <a:pt x="34505" y="35560"/>
                    <a:pt x="63460" y="30480"/>
                    <a:pt x="99372" y="29210"/>
                  </a:cubicBezTo>
                  <a:cubicBezTo>
                    <a:pt x="159975" y="25400"/>
                    <a:pt x="220577" y="22860"/>
                    <a:pt x="283424" y="20320"/>
                  </a:cubicBezTo>
                  <a:cubicBezTo>
                    <a:pt x="326070" y="17780"/>
                    <a:pt x="368716" y="16510"/>
                    <a:pt x="409118" y="13970"/>
                  </a:cubicBezTo>
                  <a:cubicBezTo>
                    <a:pt x="449519" y="11430"/>
                    <a:pt x="492165" y="8890"/>
                    <a:pt x="532567" y="8890"/>
                  </a:cubicBezTo>
                  <a:cubicBezTo>
                    <a:pt x="577457" y="7620"/>
                    <a:pt x="622348" y="10160"/>
                    <a:pt x="667239" y="8890"/>
                  </a:cubicBezTo>
                  <a:cubicBezTo>
                    <a:pt x="723352" y="8890"/>
                    <a:pt x="1740124" y="6350"/>
                    <a:pt x="1796238" y="5080"/>
                  </a:cubicBezTo>
                  <a:cubicBezTo>
                    <a:pt x="1850106" y="3810"/>
                    <a:pt x="1903975" y="2540"/>
                    <a:pt x="1960088" y="2540"/>
                  </a:cubicBezTo>
                  <a:cubicBezTo>
                    <a:pt x="2052114" y="1270"/>
                    <a:pt x="2141895" y="0"/>
                    <a:pt x="2233921" y="0"/>
                  </a:cubicBezTo>
                  <a:cubicBezTo>
                    <a:pt x="2272078" y="0"/>
                    <a:pt x="2312479" y="2540"/>
                    <a:pt x="2350636" y="2540"/>
                  </a:cubicBezTo>
                  <a:cubicBezTo>
                    <a:pt x="2456130" y="3810"/>
                    <a:pt x="2563867" y="5080"/>
                    <a:pt x="2669360" y="7620"/>
                  </a:cubicBezTo>
                  <a:cubicBezTo>
                    <a:pt x="2725473" y="8890"/>
                    <a:pt x="2781587" y="12700"/>
                    <a:pt x="2837700" y="16510"/>
                  </a:cubicBezTo>
                  <a:lnTo>
                    <a:pt x="2873685" y="16510"/>
                  </a:lnTo>
                  <a:cubicBezTo>
                    <a:pt x="2885115" y="17780"/>
                    <a:pt x="2894005" y="20320"/>
                    <a:pt x="2904165" y="21590"/>
                  </a:cubicBezTo>
                  <a:close/>
                  <a:moveTo>
                    <a:pt x="2914325" y="1303845"/>
                  </a:moveTo>
                  <a:cubicBezTo>
                    <a:pt x="2915595" y="1287335"/>
                    <a:pt x="2916865" y="1274635"/>
                    <a:pt x="2916865" y="1261935"/>
                  </a:cubicBezTo>
                  <a:cubicBezTo>
                    <a:pt x="2915595" y="1206813"/>
                    <a:pt x="2914325" y="1155980"/>
                    <a:pt x="2914325" y="1101310"/>
                  </a:cubicBezTo>
                  <a:cubicBezTo>
                    <a:pt x="2914325" y="1076374"/>
                    <a:pt x="2916865" y="1051437"/>
                    <a:pt x="2915595" y="1026500"/>
                  </a:cubicBezTo>
                  <a:cubicBezTo>
                    <a:pt x="2915595" y="1003481"/>
                    <a:pt x="2914325" y="979503"/>
                    <a:pt x="2913055" y="956485"/>
                  </a:cubicBezTo>
                  <a:cubicBezTo>
                    <a:pt x="2907975" y="920997"/>
                    <a:pt x="2896545" y="186318"/>
                    <a:pt x="2896545" y="150831"/>
                  </a:cubicBezTo>
                  <a:cubicBezTo>
                    <a:pt x="2894005" y="121099"/>
                    <a:pt x="2891465" y="90407"/>
                    <a:pt x="2888925" y="60675"/>
                  </a:cubicBezTo>
                  <a:cubicBezTo>
                    <a:pt x="2887655" y="44450"/>
                    <a:pt x="2886385" y="43180"/>
                    <a:pt x="2869123" y="41910"/>
                  </a:cubicBezTo>
                  <a:cubicBezTo>
                    <a:pt x="2862390" y="41910"/>
                    <a:pt x="2857901" y="41910"/>
                    <a:pt x="2851167" y="40640"/>
                  </a:cubicBezTo>
                  <a:cubicBezTo>
                    <a:pt x="2795054" y="36830"/>
                    <a:pt x="2736696" y="31750"/>
                    <a:pt x="2680583" y="30480"/>
                  </a:cubicBezTo>
                  <a:cubicBezTo>
                    <a:pt x="2543666" y="26670"/>
                    <a:pt x="2404505" y="25400"/>
                    <a:pt x="2267589" y="22860"/>
                  </a:cubicBezTo>
                  <a:lnTo>
                    <a:pt x="2105983" y="22860"/>
                  </a:lnTo>
                  <a:cubicBezTo>
                    <a:pt x="2034158" y="22860"/>
                    <a:pt x="1962333" y="22860"/>
                    <a:pt x="1892752" y="24130"/>
                  </a:cubicBezTo>
                  <a:cubicBezTo>
                    <a:pt x="1832150" y="25400"/>
                    <a:pt x="810888" y="29210"/>
                    <a:pt x="750286" y="29210"/>
                  </a:cubicBezTo>
                  <a:cubicBezTo>
                    <a:pt x="651527" y="29210"/>
                    <a:pt x="552767" y="26670"/>
                    <a:pt x="454008" y="33020"/>
                  </a:cubicBezTo>
                  <a:cubicBezTo>
                    <a:pt x="402384" y="36830"/>
                    <a:pt x="353004" y="36830"/>
                    <a:pt x="303625" y="38100"/>
                  </a:cubicBezTo>
                  <a:cubicBezTo>
                    <a:pt x="218332" y="41910"/>
                    <a:pt x="133040" y="45720"/>
                    <a:pt x="47748" y="50800"/>
                  </a:cubicBezTo>
                  <a:cubicBezTo>
                    <a:pt x="33235" y="50800"/>
                    <a:pt x="30695" y="53002"/>
                    <a:pt x="29425" y="64511"/>
                  </a:cubicBezTo>
                  <a:cubicBezTo>
                    <a:pt x="28155" y="81775"/>
                    <a:pt x="28155" y="99039"/>
                    <a:pt x="26885" y="116303"/>
                  </a:cubicBezTo>
                  <a:cubicBezTo>
                    <a:pt x="25615" y="145076"/>
                    <a:pt x="23075" y="172891"/>
                    <a:pt x="21805" y="201664"/>
                  </a:cubicBezTo>
                  <a:cubicBezTo>
                    <a:pt x="16725" y="232356"/>
                    <a:pt x="23075" y="982381"/>
                    <a:pt x="25615" y="1013072"/>
                  </a:cubicBezTo>
                  <a:cubicBezTo>
                    <a:pt x="25615" y="1045682"/>
                    <a:pt x="25615" y="1079251"/>
                    <a:pt x="26885" y="1111861"/>
                  </a:cubicBezTo>
                  <a:cubicBezTo>
                    <a:pt x="26885" y="1135838"/>
                    <a:pt x="29425" y="1159816"/>
                    <a:pt x="29425" y="1183794"/>
                  </a:cubicBezTo>
                  <a:cubicBezTo>
                    <a:pt x="29425" y="1209690"/>
                    <a:pt x="29425" y="1235586"/>
                    <a:pt x="28155" y="1261935"/>
                  </a:cubicBezTo>
                  <a:lnTo>
                    <a:pt x="28155" y="1272095"/>
                  </a:lnTo>
                  <a:cubicBezTo>
                    <a:pt x="28155" y="1282255"/>
                    <a:pt x="31965" y="1286065"/>
                    <a:pt x="40855" y="1286065"/>
                  </a:cubicBezTo>
                  <a:cubicBezTo>
                    <a:pt x="67949" y="1286065"/>
                    <a:pt x="99372" y="1287335"/>
                    <a:pt x="128551" y="1287335"/>
                  </a:cubicBezTo>
                  <a:cubicBezTo>
                    <a:pt x="171197" y="1287335"/>
                    <a:pt x="216088" y="1284795"/>
                    <a:pt x="258734" y="1287335"/>
                  </a:cubicBezTo>
                  <a:cubicBezTo>
                    <a:pt x="328314" y="1291145"/>
                    <a:pt x="397895" y="1293685"/>
                    <a:pt x="467475" y="1292415"/>
                  </a:cubicBezTo>
                  <a:cubicBezTo>
                    <a:pt x="512366" y="1291145"/>
                    <a:pt x="555012" y="1293685"/>
                    <a:pt x="599903" y="1293685"/>
                  </a:cubicBezTo>
                  <a:cubicBezTo>
                    <a:pt x="664994" y="1293685"/>
                    <a:pt x="730085" y="1292415"/>
                    <a:pt x="795177" y="1293685"/>
                  </a:cubicBezTo>
                  <a:cubicBezTo>
                    <a:pt x="891692" y="1294955"/>
                    <a:pt x="1951110" y="1284795"/>
                    <a:pt x="2049870" y="1287335"/>
                  </a:cubicBezTo>
                  <a:cubicBezTo>
                    <a:pt x="2092516" y="1288605"/>
                    <a:pt x="2135162" y="1289875"/>
                    <a:pt x="2175563" y="1289875"/>
                  </a:cubicBezTo>
                  <a:cubicBezTo>
                    <a:pt x="2249633" y="1292415"/>
                    <a:pt x="2321458" y="1288605"/>
                    <a:pt x="2395527" y="1292415"/>
                  </a:cubicBezTo>
                  <a:cubicBezTo>
                    <a:pt x="2456130" y="1294955"/>
                    <a:pt x="2516732" y="1294955"/>
                    <a:pt x="2577334" y="1297495"/>
                  </a:cubicBezTo>
                  <a:cubicBezTo>
                    <a:pt x="2667116" y="1301305"/>
                    <a:pt x="2756897" y="1303845"/>
                    <a:pt x="2846678" y="1305115"/>
                  </a:cubicBezTo>
                  <a:cubicBezTo>
                    <a:pt x="2876225" y="1305115"/>
                    <a:pt x="2894005" y="1303845"/>
                    <a:pt x="2914325" y="1303845"/>
                  </a:cubicBezTo>
                  <a:close/>
                </a:path>
              </a:pathLst>
            </a:custGeom>
            <a:solidFill>
              <a:srgbClr val="2A2B39"/>
            </a:solidFill>
          </p:spPr>
        </p:sp>
      </p:grpSp>
      <p:grpSp>
        <p:nvGrpSpPr>
          <p:cNvPr name="Group 15" id="15"/>
          <p:cNvGrpSpPr/>
          <p:nvPr/>
        </p:nvGrpSpPr>
        <p:grpSpPr>
          <a:xfrm rot="0">
            <a:off x="12726963" y="7412042"/>
            <a:ext cx="4452928" cy="2020820"/>
            <a:chOff x="0" y="0"/>
            <a:chExt cx="2973800" cy="1349565"/>
          </a:xfrm>
        </p:grpSpPr>
        <p:sp>
          <p:nvSpPr>
            <p:cNvPr name="Freeform 16" id="16"/>
            <p:cNvSpPr/>
            <p:nvPr/>
          </p:nvSpPr>
          <p:spPr>
            <a:xfrm flipH="false" flipV="false" rot="0">
              <a:off x="40018" y="45156"/>
              <a:ext cx="2933782" cy="1303704"/>
            </a:xfrm>
            <a:custGeom>
              <a:avLst/>
              <a:gdLst/>
              <a:ahLst/>
              <a:cxnLst/>
              <a:rect r="r" b="b" t="t" l="l"/>
              <a:pathLst>
                <a:path h="1303704" w="2933782">
                  <a:moveTo>
                    <a:pt x="622" y="1273929"/>
                  </a:moveTo>
                  <a:cubicBezTo>
                    <a:pt x="-1918" y="1282819"/>
                    <a:pt x="3162" y="1289169"/>
                    <a:pt x="18738" y="1290439"/>
                  </a:cubicBezTo>
                  <a:cubicBezTo>
                    <a:pt x="36694" y="1291709"/>
                    <a:pt x="52406" y="1291709"/>
                    <a:pt x="70362" y="1291709"/>
                  </a:cubicBezTo>
                  <a:cubicBezTo>
                    <a:pt x="142187" y="1292979"/>
                    <a:pt x="214012" y="1292979"/>
                    <a:pt x="288081" y="1294249"/>
                  </a:cubicBezTo>
                  <a:cubicBezTo>
                    <a:pt x="328483" y="1295519"/>
                    <a:pt x="368884" y="1296789"/>
                    <a:pt x="407042" y="1298059"/>
                  </a:cubicBezTo>
                  <a:cubicBezTo>
                    <a:pt x="474377" y="1299329"/>
                    <a:pt x="539469" y="1299329"/>
                    <a:pt x="606805" y="1300599"/>
                  </a:cubicBezTo>
                  <a:cubicBezTo>
                    <a:pt x="633739" y="1300599"/>
                    <a:pt x="658429" y="1300599"/>
                    <a:pt x="685363" y="1299329"/>
                  </a:cubicBezTo>
                  <a:cubicBezTo>
                    <a:pt x="696586" y="1299329"/>
                    <a:pt x="710053" y="1298059"/>
                    <a:pt x="721276" y="1298059"/>
                  </a:cubicBezTo>
                  <a:cubicBezTo>
                    <a:pt x="766166" y="1299329"/>
                    <a:pt x="1663979" y="1290439"/>
                    <a:pt x="1708869" y="1291709"/>
                  </a:cubicBezTo>
                  <a:cubicBezTo>
                    <a:pt x="1771716" y="1292979"/>
                    <a:pt x="1944545" y="1292979"/>
                    <a:pt x="2007392" y="1292979"/>
                  </a:cubicBezTo>
                  <a:cubicBezTo>
                    <a:pt x="2032082" y="1292979"/>
                    <a:pt x="2054527" y="1291709"/>
                    <a:pt x="2079217" y="1291709"/>
                  </a:cubicBezTo>
                  <a:lnTo>
                    <a:pt x="2200422" y="1295519"/>
                  </a:lnTo>
                  <a:cubicBezTo>
                    <a:pt x="2287958" y="1298059"/>
                    <a:pt x="2373250" y="1295519"/>
                    <a:pt x="2460787" y="1299329"/>
                  </a:cubicBezTo>
                  <a:cubicBezTo>
                    <a:pt x="2606682" y="1304409"/>
                    <a:pt x="2754821" y="1298059"/>
                    <a:pt x="2870282" y="1303139"/>
                  </a:cubicBezTo>
                  <a:cubicBezTo>
                    <a:pt x="2890602" y="1304409"/>
                    <a:pt x="2910922" y="1303139"/>
                    <a:pt x="2933782" y="1303139"/>
                  </a:cubicBezTo>
                  <a:lnTo>
                    <a:pt x="2933782" y="1243449"/>
                  </a:lnTo>
                  <a:cubicBezTo>
                    <a:pt x="2932512" y="1187553"/>
                    <a:pt x="2931242" y="1141515"/>
                    <a:pt x="2931242" y="1092601"/>
                  </a:cubicBezTo>
                  <a:cubicBezTo>
                    <a:pt x="2931242" y="1036013"/>
                    <a:pt x="2935052" y="978466"/>
                    <a:pt x="2928702" y="921879"/>
                  </a:cubicBezTo>
                  <a:cubicBezTo>
                    <a:pt x="2921082" y="884473"/>
                    <a:pt x="2909652" y="146917"/>
                    <a:pt x="2909652" y="109512"/>
                  </a:cubicBezTo>
                  <a:cubicBezTo>
                    <a:pt x="2907112" y="83616"/>
                    <a:pt x="2905842" y="56760"/>
                    <a:pt x="2903302" y="30864"/>
                  </a:cubicBezTo>
                  <a:cubicBezTo>
                    <a:pt x="2903302" y="23191"/>
                    <a:pt x="2902032" y="15519"/>
                    <a:pt x="2900762" y="5644"/>
                  </a:cubicBezTo>
                  <a:cubicBezTo>
                    <a:pt x="2890602" y="3104"/>
                    <a:pt x="2881712" y="1834"/>
                    <a:pt x="2871552" y="564"/>
                  </a:cubicBezTo>
                  <a:cubicBezTo>
                    <a:pt x="2863932" y="-706"/>
                    <a:pt x="2856312" y="564"/>
                    <a:pt x="2849962" y="564"/>
                  </a:cubicBezTo>
                  <a:lnTo>
                    <a:pt x="7515" y="5644"/>
                  </a:lnTo>
                  <a:lnTo>
                    <a:pt x="622" y="1273929"/>
                  </a:lnTo>
                  <a:close/>
                </a:path>
              </a:pathLst>
            </a:custGeom>
            <a:solidFill>
              <a:srgbClr val="F1A584"/>
            </a:solidFill>
          </p:spPr>
        </p:sp>
        <p:sp>
          <p:nvSpPr>
            <p:cNvPr name="Freeform 17" id="17"/>
            <p:cNvSpPr/>
            <p:nvPr/>
          </p:nvSpPr>
          <p:spPr>
            <a:xfrm flipH="false" flipV="false" rot="0">
              <a:off x="11430" y="16510"/>
              <a:ext cx="2912840" cy="1294955"/>
            </a:xfrm>
            <a:custGeom>
              <a:avLst/>
              <a:gdLst/>
              <a:ahLst/>
              <a:cxnLst/>
              <a:rect r="r" b="b" t="t" l="l"/>
              <a:pathLst>
                <a:path h="1294955" w="2912840">
                  <a:moveTo>
                    <a:pt x="2912840" y="1294955"/>
                  </a:moveTo>
                  <a:lnTo>
                    <a:pt x="0" y="1287335"/>
                  </a:lnTo>
                  <a:lnTo>
                    <a:pt x="0" y="460419"/>
                  </a:lnTo>
                  <a:lnTo>
                    <a:pt x="7620" y="20320"/>
                  </a:lnTo>
                  <a:lnTo>
                    <a:pt x="1456891" y="0"/>
                  </a:lnTo>
                  <a:lnTo>
                    <a:pt x="2891250" y="8890"/>
                  </a:lnTo>
                  <a:close/>
                </a:path>
              </a:pathLst>
            </a:custGeom>
            <a:solidFill>
              <a:srgbClr val="F8F8F8"/>
            </a:solidFill>
          </p:spPr>
        </p:sp>
        <p:sp>
          <p:nvSpPr>
            <p:cNvPr name="Freeform 18" id="18"/>
            <p:cNvSpPr/>
            <p:nvPr/>
          </p:nvSpPr>
          <p:spPr>
            <a:xfrm flipH="false" flipV="false" rot="0">
              <a:off x="-215" y="0"/>
              <a:ext cx="2937184" cy="1320919"/>
            </a:xfrm>
            <a:custGeom>
              <a:avLst/>
              <a:gdLst/>
              <a:ahLst/>
              <a:cxnLst/>
              <a:rect r="r" b="b" t="t" l="l"/>
              <a:pathLst>
                <a:path h="1320919" w="2937184">
                  <a:moveTo>
                    <a:pt x="2904165" y="21590"/>
                  </a:moveTo>
                  <a:cubicBezTo>
                    <a:pt x="2905435" y="34290"/>
                    <a:pt x="2905435" y="44450"/>
                    <a:pt x="2906705" y="53961"/>
                  </a:cubicBezTo>
                  <a:cubicBezTo>
                    <a:pt x="2909245" y="79857"/>
                    <a:pt x="2910515" y="106712"/>
                    <a:pt x="2913055" y="132608"/>
                  </a:cubicBezTo>
                  <a:cubicBezTo>
                    <a:pt x="2913055" y="170013"/>
                    <a:pt x="2925755" y="907570"/>
                    <a:pt x="2932105" y="944975"/>
                  </a:cubicBezTo>
                  <a:cubicBezTo>
                    <a:pt x="2938455" y="1001563"/>
                    <a:pt x="2934645" y="1059109"/>
                    <a:pt x="2934645" y="1115697"/>
                  </a:cubicBezTo>
                  <a:cubicBezTo>
                    <a:pt x="2934645" y="1165571"/>
                    <a:pt x="2935915" y="1211608"/>
                    <a:pt x="2937185" y="1260665"/>
                  </a:cubicBezTo>
                  <a:lnTo>
                    <a:pt x="2937185" y="1320355"/>
                  </a:lnTo>
                  <a:cubicBezTo>
                    <a:pt x="2914325" y="1320355"/>
                    <a:pt x="2894005" y="1321625"/>
                    <a:pt x="2873685" y="1320355"/>
                  </a:cubicBezTo>
                  <a:cubicBezTo>
                    <a:pt x="2729962" y="1315275"/>
                    <a:pt x="2581823" y="1321625"/>
                    <a:pt x="2435929" y="1316545"/>
                  </a:cubicBezTo>
                  <a:cubicBezTo>
                    <a:pt x="2348392" y="1312735"/>
                    <a:pt x="2263100" y="1315275"/>
                    <a:pt x="2175563" y="1312735"/>
                  </a:cubicBezTo>
                  <a:lnTo>
                    <a:pt x="2054359" y="1308925"/>
                  </a:lnTo>
                  <a:cubicBezTo>
                    <a:pt x="2029669" y="1308925"/>
                    <a:pt x="2007224" y="1310195"/>
                    <a:pt x="1982534" y="1310195"/>
                  </a:cubicBezTo>
                  <a:cubicBezTo>
                    <a:pt x="1919687" y="1308925"/>
                    <a:pt x="1746858" y="1310195"/>
                    <a:pt x="1684011" y="1308925"/>
                  </a:cubicBezTo>
                  <a:cubicBezTo>
                    <a:pt x="1639120" y="1307655"/>
                    <a:pt x="741308" y="1316545"/>
                    <a:pt x="696417" y="1315275"/>
                  </a:cubicBezTo>
                  <a:cubicBezTo>
                    <a:pt x="685195" y="1315275"/>
                    <a:pt x="671728" y="1316545"/>
                    <a:pt x="660505" y="1316545"/>
                  </a:cubicBezTo>
                  <a:cubicBezTo>
                    <a:pt x="633571" y="1316545"/>
                    <a:pt x="608881" y="1317815"/>
                    <a:pt x="581946" y="1317815"/>
                  </a:cubicBezTo>
                  <a:cubicBezTo>
                    <a:pt x="514610" y="1317815"/>
                    <a:pt x="449519" y="1316545"/>
                    <a:pt x="382183" y="1315275"/>
                  </a:cubicBezTo>
                  <a:cubicBezTo>
                    <a:pt x="341782" y="1314005"/>
                    <a:pt x="301380" y="1312735"/>
                    <a:pt x="263223" y="1311465"/>
                  </a:cubicBezTo>
                  <a:cubicBezTo>
                    <a:pt x="191398" y="1310195"/>
                    <a:pt x="119573" y="1308925"/>
                    <a:pt x="45504" y="1308925"/>
                  </a:cubicBezTo>
                  <a:cubicBezTo>
                    <a:pt x="34505" y="1308925"/>
                    <a:pt x="25615" y="1308925"/>
                    <a:pt x="15455" y="1307655"/>
                  </a:cubicBezTo>
                  <a:cubicBezTo>
                    <a:pt x="6565" y="1306385"/>
                    <a:pt x="1485" y="1300035"/>
                    <a:pt x="4025" y="1291145"/>
                  </a:cubicBezTo>
                  <a:cubicBezTo>
                    <a:pt x="12915" y="1259564"/>
                    <a:pt x="9105" y="1235586"/>
                    <a:pt x="7835" y="1210649"/>
                  </a:cubicBezTo>
                  <a:cubicBezTo>
                    <a:pt x="6565" y="1159816"/>
                    <a:pt x="2755" y="1109942"/>
                    <a:pt x="4025" y="1059109"/>
                  </a:cubicBezTo>
                  <a:cubicBezTo>
                    <a:pt x="1485" y="995808"/>
                    <a:pt x="-3595" y="212214"/>
                    <a:pt x="4025" y="147954"/>
                  </a:cubicBezTo>
                  <a:cubicBezTo>
                    <a:pt x="5295" y="135485"/>
                    <a:pt x="4025" y="122058"/>
                    <a:pt x="5295" y="109589"/>
                  </a:cubicBezTo>
                  <a:cubicBezTo>
                    <a:pt x="6565" y="89448"/>
                    <a:pt x="9105" y="67388"/>
                    <a:pt x="10375" y="44450"/>
                  </a:cubicBezTo>
                  <a:cubicBezTo>
                    <a:pt x="10375" y="41910"/>
                    <a:pt x="11645" y="39370"/>
                    <a:pt x="12915" y="38100"/>
                  </a:cubicBezTo>
                  <a:cubicBezTo>
                    <a:pt x="34505" y="35560"/>
                    <a:pt x="63460" y="30480"/>
                    <a:pt x="99372" y="29210"/>
                  </a:cubicBezTo>
                  <a:cubicBezTo>
                    <a:pt x="159975" y="25400"/>
                    <a:pt x="220577" y="22860"/>
                    <a:pt x="283424" y="20320"/>
                  </a:cubicBezTo>
                  <a:cubicBezTo>
                    <a:pt x="326070" y="17780"/>
                    <a:pt x="368716" y="16510"/>
                    <a:pt x="409118" y="13970"/>
                  </a:cubicBezTo>
                  <a:cubicBezTo>
                    <a:pt x="449519" y="11430"/>
                    <a:pt x="492165" y="8890"/>
                    <a:pt x="532567" y="8890"/>
                  </a:cubicBezTo>
                  <a:cubicBezTo>
                    <a:pt x="577457" y="7620"/>
                    <a:pt x="622348" y="10160"/>
                    <a:pt x="667239" y="8890"/>
                  </a:cubicBezTo>
                  <a:cubicBezTo>
                    <a:pt x="723352" y="8890"/>
                    <a:pt x="1740124" y="6350"/>
                    <a:pt x="1796238" y="5080"/>
                  </a:cubicBezTo>
                  <a:cubicBezTo>
                    <a:pt x="1850106" y="3810"/>
                    <a:pt x="1903975" y="2540"/>
                    <a:pt x="1960088" y="2540"/>
                  </a:cubicBezTo>
                  <a:cubicBezTo>
                    <a:pt x="2052114" y="1270"/>
                    <a:pt x="2141895" y="0"/>
                    <a:pt x="2233921" y="0"/>
                  </a:cubicBezTo>
                  <a:cubicBezTo>
                    <a:pt x="2272078" y="0"/>
                    <a:pt x="2312479" y="2540"/>
                    <a:pt x="2350636" y="2540"/>
                  </a:cubicBezTo>
                  <a:cubicBezTo>
                    <a:pt x="2456130" y="3810"/>
                    <a:pt x="2563867" y="5080"/>
                    <a:pt x="2669360" y="7620"/>
                  </a:cubicBezTo>
                  <a:cubicBezTo>
                    <a:pt x="2725473" y="8890"/>
                    <a:pt x="2781587" y="12700"/>
                    <a:pt x="2837700" y="16510"/>
                  </a:cubicBezTo>
                  <a:lnTo>
                    <a:pt x="2873685" y="16510"/>
                  </a:lnTo>
                  <a:cubicBezTo>
                    <a:pt x="2885115" y="17780"/>
                    <a:pt x="2894005" y="20320"/>
                    <a:pt x="2904165" y="21590"/>
                  </a:cubicBezTo>
                  <a:close/>
                  <a:moveTo>
                    <a:pt x="2914325" y="1303845"/>
                  </a:moveTo>
                  <a:cubicBezTo>
                    <a:pt x="2915595" y="1287335"/>
                    <a:pt x="2916865" y="1274635"/>
                    <a:pt x="2916865" y="1261935"/>
                  </a:cubicBezTo>
                  <a:cubicBezTo>
                    <a:pt x="2915595" y="1206813"/>
                    <a:pt x="2914325" y="1155980"/>
                    <a:pt x="2914325" y="1101310"/>
                  </a:cubicBezTo>
                  <a:cubicBezTo>
                    <a:pt x="2914325" y="1076374"/>
                    <a:pt x="2916865" y="1051437"/>
                    <a:pt x="2915595" y="1026500"/>
                  </a:cubicBezTo>
                  <a:cubicBezTo>
                    <a:pt x="2915595" y="1003481"/>
                    <a:pt x="2914325" y="979503"/>
                    <a:pt x="2913055" y="956485"/>
                  </a:cubicBezTo>
                  <a:cubicBezTo>
                    <a:pt x="2907975" y="920997"/>
                    <a:pt x="2896545" y="186318"/>
                    <a:pt x="2896545" y="150831"/>
                  </a:cubicBezTo>
                  <a:cubicBezTo>
                    <a:pt x="2894005" y="121099"/>
                    <a:pt x="2891465" y="90407"/>
                    <a:pt x="2888925" y="60675"/>
                  </a:cubicBezTo>
                  <a:cubicBezTo>
                    <a:pt x="2887655" y="44450"/>
                    <a:pt x="2886385" y="43180"/>
                    <a:pt x="2869123" y="41910"/>
                  </a:cubicBezTo>
                  <a:cubicBezTo>
                    <a:pt x="2862390" y="41910"/>
                    <a:pt x="2857901" y="41910"/>
                    <a:pt x="2851167" y="40640"/>
                  </a:cubicBezTo>
                  <a:cubicBezTo>
                    <a:pt x="2795054" y="36830"/>
                    <a:pt x="2736696" y="31750"/>
                    <a:pt x="2680583" y="30480"/>
                  </a:cubicBezTo>
                  <a:cubicBezTo>
                    <a:pt x="2543666" y="26670"/>
                    <a:pt x="2404505" y="25400"/>
                    <a:pt x="2267589" y="22860"/>
                  </a:cubicBezTo>
                  <a:lnTo>
                    <a:pt x="2105983" y="22860"/>
                  </a:lnTo>
                  <a:cubicBezTo>
                    <a:pt x="2034158" y="22860"/>
                    <a:pt x="1962333" y="22860"/>
                    <a:pt x="1892752" y="24130"/>
                  </a:cubicBezTo>
                  <a:cubicBezTo>
                    <a:pt x="1832150" y="25400"/>
                    <a:pt x="810888" y="29210"/>
                    <a:pt x="750286" y="29210"/>
                  </a:cubicBezTo>
                  <a:cubicBezTo>
                    <a:pt x="651527" y="29210"/>
                    <a:pt x="552767" y="26670"/>
                    <a:pt x="454008" y="33020"/>
                  </a:cubicBezTo>
                  <a:cubicBezTo>
                    <a:pt x="402384" y="36830"/>
                    <a:pt x="353004" y="36830"/>
                    <a:pt x="303625" y="38100"/>
                  </a:cubicBezTo>
                  <a:cubicBezTo>
                    <a:pt x="218332" y="41910"/>
                    <a:pt x="133040" y="45720"/>
                    <a:pt x="47748" y="50800"/>
                  </a:cubicBezTo>
                  <a:cubicBezTo>
                    <a:pt x="33235" y="50800"/>
                    <a:pt x="30695" y="53002"/>
                    <a:pt x="29425" y="64511"/>
                  </a:cubicBezTo>
                  <a:cubicBezTo>
                    <a:pt x="28155" y="81775"/>
                    <a:pt x="28155" y="99039"/>
                    <a:pt x="26885" y="116303"/>
                  </a:cubicBezTo>
                  <a:cubicBezTo>
                    <a:pt x="25615" y="145076"/>
                    <a:pt x="23075" y="172891"/>
                    <a:pt x="21805" y="201664"/>
                  </a:cubicBezTo>
                  <a:cubicBezTo>
                    <a:pt x="16725" y="232356"/>
                    <a:pt x="23075" y="982381"/>
                    <a:pt x="25615" y="1013072"/>
                  </a:cubicBezTo>
                  <a:cubicBezTo>
                    <a:pt x="25615" y="1045682"/>
                    <a:pt x="25615" y="1079251"/>
                    <a:pt x="26885" y="1111861"/>
                  </a:cubicBezTo>
                  <a:cubicBezTo>
                    <a:pt x="26885" y="1135838"/>
                    <a:pt x="29425" y="1159816"/>
                    <a:pt x="29425" y="1183794"/>
                  </a:cubicBezTo>
                  <a:cubicBezTo>
                    <a:pt x="29425" y="1209690"/>
                    <a:pt x="29425" y="1235586"/>
                    <a:pt x="28155" y="1261935"/>
                  </a:cubicBezTo>
                  <a:lnTo>
                    <a:pt x="28155" y="1272095"/>
                  </a:lnTo>
                  <a:cubicBezTo>
                    <a:pt x="28155" y="1282255"/>
                    <a:pt x="31965" y="1286065"/>
                    <a:pt x="40855" y="1286065"/>
                  </a:cubicBezTo>
                  <a:cubicBezTo>
                    <a:pt x="67949" y="1286065"/>
                    <a:pt x="99372" y="1287335"/>
                    <a:pt x="128551" y="1287335"/>
                  </a:cubicBezTo>
                  <a:cubicBezTo>
                    <a:pt x="171197" y="1287335"/>
                    <a:pt x="216088" y="1284795"/>
                    <a:pt x="258734" y="1287335"/>
                  </a:cubicBezTo>
                  <a:cubicBezTo>
                    <a:pt x="328314" y="1291145"/>
                    <a:pt x="397895" y="1293685"/>
                    <a:pt x="467475" y="1292415"/>
                  </a:cubicBezTo>
                  <a:cubicBezTo>
                    <a:pt x="512366" y="1291145"/>
                    <a:pt x="555012" y="1293685"/>
                    <a:pt x="599903" y="1293685"/>
                  </a:cubicBezTo>
                  <a:cubicBezTo>
                    <a:pt x="664994" y="1293685"/>
                    <a:pt x="730085" y="1292415"/>
                    <a:pt x="795177" y="1293685"/>
                  </a:cubicBezTo>
                  <a:cubicBezTo>
                    <a:pt x="891692" y="1294955"/>
                    <a:pt x="1951110" y="1284795"/>
                    <a:pt x="2049870" y="1287335"/>
                  </a:cubicBezTo>
                  <a:cubicBezTo>
                    <a:pt x="2092516" y="1288605"/>
                    <a:pt x="2135162" y="1289875"/>
                    <a:pt x="2175563" y="1289875"/>
                  </a:cubicBezTo>
                  <a:cubicBezTo>
                    <a:pt x="2249633" y="1292415"/>
                    <a:pt x="2321458" y="1288605"/>
                    <a:pt x="2395527" y="1292415"/>
                  </a:cubicBezTo>
                  <a:cubicBezTo>
                    <a:pt x="2456130" y="1294955"/>
                    <a:pt x="2516732" y="1294955"/>
                    <a:pt x="2577334" y="1297495"/>
                  </a:cubicBezTo>
                  <a:cubicBezTo>
                    <a:pt x="2667116" y="1301305"/>
                    <a:pt x="2756897" y="1303845"/>
                    <a:pt x="2846678" y="1305115"/>
                  </a:cubicBezTo>
                  <a:cubicBezTo>
                    <a:pt x="2876225" y="1305115"/>
                    <a:pt x="2894005" y="1303845"/>
                    <a:pt x="2914325" y="1303845"/>
                  </a:cubicBezTo>
                  <a:close/>
                </a:path>
              </a:pathLst>
            </a:custGeom>
            <a:solidFill>
              <a:srgbClr val="2A2B39"/>
            </a:solidFill>
          </p:spPr>
        </p:sp>
      </p:grpSp>
      <p:sp>
        <p:nvSpPr>
          <p:cNvPr name="Freeform 19" id="19"/>
          <p:cNvSpPr/>
          <p:nvPr/>
        </p:nvSpPr>
        <p:spPr>
          <a:xfrm flipH="false" flipV="false" rot="0">
            <a:off x="5222275" y="2560025"/>
            <a:ext cx="520489" cy="4852017"/>
          </a:xfrm>
          <a:custGeom>
            <a:avLst/>
            <a:gdLst/>
            <a:ahLst/>
            <a:cxnLst/>
            <a:rect r="r" b="b" t="t" l="l"/>
            <a:pathLst>
              <a:path h="4852017" w="520489">
                <a:moveTo>
                  <a:pt x="0" y="0"/>
                </a:moveTo>
                <a:lnTo>
                  <a:pt x="520489" y="0"/>
                </a:lnTo>
                <a:lnTo>
                  <a:pt x="520489" y="4852017"/>
                </a:lnTo>
                <a:lnTo>
                  <a:pt x="0" y="485201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0" id="20"/>
          <p:cNvSpPr/>
          <p:nvPr/>
        </p:nvSpPr>
        <p:spPr>
          <a:xfrm flipH="false" flipV="false" rot="5400000">
            <a:off x="11667333" y="1448449"/>
            <a:ext cx="561952" cy="384441"/>
          </a:xfrm>
          <a:custGeom>
            <a:avLst/>
            <a:gdLst/>
            <a:ahLst/>
            <a:cxnLst/>
            <a:rect r="r" b="b" t="t" l="l"/>
            <a:pathLst>
              <a:path h="384441" w="561952">
                <a:moveTo>
                  <a:pt x="0" y="0"/>
                </a:moveTo>
                <a:lnTo>
                  <a:pt x="561952" y="0"/>
                </a:lnTo>
                <a:lnTo>
                  <a:pt x="561952" y="384441"/>
                </a:lnTo>
                <a:lnTo>
                  <a:pt x="0" y="384441"/>
                </a:lnTo>
                <a:lnTo>
                  <a:pt x="0" y="0"/>
                </a:lnTo>
                <a:close/>
              </a:path>
            </a:pathLst>
          </a:custGeom>
          <a:blipFill>
            <a:blip r:embed="rId6">
              <a:extLst>
                <a:ext uri="{96DAC541-7B7A-43D3-8B79-37D633B846F1}">
                  <asvg:svgBlip xmlns:asvg="http://schemas.microsoft.com/office/drawing/2016/SVG/main" r:embed="rId7"/>
                </a:ext>
              </a:extLst>
            </a:blip>
            <a:stretch>
              <a:fillRect l="-86634" t="-221819" r="-86704" b="0"/>
            </a:stretch>
          </a:blipFill>
        </p:spPr>
      </p:sp>
      <p:sp>
        <p:nvSpPr>
          <p:cNvPr name="Freeform 21" id="21"/>
          <p:cNvSpPr/>
          <p:nvPr/>
        </p:nvSpPr>
        <p:spPr>
          <a:xfrm flipH="false" flipV="false" rot="5400000">
            <a:off x="11667333" y="3759019"/>
            <a:ext cx="561952" cy="384441"/>
          </a:xfrm>
          <a:custGeom>
            <a:avLst/>
            <a:gdLst/>
            <a:ahLst/>
            <a:cxnLst/>
            <a:rect r="r" b="b" t="t" l="l"/>
            <a:pathLst>
              <a:path h="384441" w="561952">
                <a:moveTo>
                  <a:pt x="0" y="0"/>
                </a:moveTo>
                <a:lnTo>
                  <a:pt x="561952" y="0"/>
                </a:lnTo>
                <a:lnTo>
                  <a:pt x="561952" y="384441"/>
                </a:lnTo>
                <a:lnTo>
                  <a:pt x="0" y="384441"/>
                </a:lnTo>
                <a:lnTo>
                  <a:pt x="0" y="0"/>
                </a:lnTo>
                <a:close/>
              </a:path>
            </a:pathLst>
          </a:custGeom>
          <a:blipFill>
            <a:blip r:embed="rId6">
              <a:extLst>
                <a:ext uri="{96DAC541-7B7A-43D3-8B79-37D633B846F1}">
                  <asvg:svgBlip xmlns:asvg="http://schemas.microsoft.com/office/drawing/2016/SVG/main" r:embed="rId7"/>
                </a:ext>
              </a:extLst>
            </a:blip>
            <a:stretch>
              <a:fillRect l="-86634" t="-221819" r="-86704" b="0"/>
            </a:stretch>
          </a:blipFill>
        </p:spPr>
      </p:sp>
      <p:sp>
        <p:nvSpPr>
          <p:cNvPr name="Freeform 22" id="22"/>
          <p:cNvSpPr/>
          <p:nvPr/>
        </p:nvSpPr>
        <p:spPr>
          <a:xfrm flipH="false" flipV="false" rot="5400000">
            <a:off x="11667333" y="6069589"/>
            <a:ext cx="561952" cy="384441"/>
          </a:xfrm>
          <a:custGeom>
            <a:avLst/>
            <a:gdLst/>
            <a:ahLst/>
            <a:cxnLst/>
            <a:rect r="r" b="b" t="t" l="l"/>
            <a:pathLst>
              <a:path h="384441" w="561952">
                <a:moveTo>
                  <a:pt x="0" y="0"/>
                </a:moveTo>
                <a:lnTo>
                  <a:pt x="561952" y="0"/>
                </a:lnTo>
                <a:lnTo>
                  <a:pt x="561952" y="384441"/>
                </a:lnTo>
                <a:lnTo>
                  <a:pt x="0" y="384441"/>
                </a:lnTo>
                <a:lnTo>
                  <a:pt x="0" y="0"/>
                </a:lnTo>
                <a:close/>
              </a:path>
            </a:pathLst>
          </a:custGeom>
          <a:blipFill>
            <a:blip r:embed="rId6">
              <a:extLst>
                <a:ext uri="{96DAC541-7B7A-43D3-8B79-37D633B846F1}">
                  <asvg:svgBlip xmlns:asvg="http://schemas.microsoft.com/office/drawing/2016/SVG/main" r:embed="rId7"/>
                </a:ext>
              </a:extLst>
            </a:blip>
            <a:stretch>
              <a:fillRect l="-86634" t="-221819" r="-86704" b="0"/>
            </a:stretch>
          </a:blipFill>
        </p:spPr>
      </p:sp>
      <p:sp>
        <p:nvSpPr>
          <p:cNvPr name="Freeform 23" id="23"/>
          <p:cNvSpPr/>
          <p:nvPr/>
        </p:nvSpPr>
        <p:spPr>
          <a:xfrm flipH="false" flipV="false" rot="5400000">
            <a:off x="11667333" y="8380409"/>
            <a:ext cx="561952" cy="384441"/>
          </a:xfrm>
          <a:custGeom>
            <a:avLst/>
            <a:gdLst/>
            <a:ahLst/>
            <a:cxnLst/>
            <a:rect r="r" b="b" t="t" l="l"/>
            <a:pathLst>
              <a:path h="384441" w="561952">
                <a:moveTo>
                  <a:pt x="0" y="0"/>
                </a:moveTo>
                <a:lnTo>
                  <a:pt x="561952" y="0"/>
                </a:lnTo>
                <a:lnTo>
                  <a:pt x="561952" y="384441"/>
                </a:lnTo>
                <a:lnTo>
                  <a:pt x="0" y="384441"/>
                </a:lnTo>
                <a:lnTo>
                  <a:pt x="0" y="0"/>
                </a:lnTo>
                <a:close/>
              </a:path>
            </a:pathLst>
          </a:custGeom>
          <a:blipFill>
            <a:blip r:embed="rId6">
              <a:extLst>
                <a:ext uri="{96DAC541-7B7A-43D3-8B79-37D633B846F1}">
                  <asvg:svgBlip xmlns:asvg="http://schemas.microsoft.com/office/drawing/2016/SVG/main" r:embed="rId7"/>
                </a:ext>
              </a:extLst>
            </a:blip>
            <a:stretch>
              <a:fillRect l="-86634" t="-221819" r="-86704" b="0"/>
            </a:stretch>
          </a:blipFill>
        </p:spPr>
      </p:sp>
      <p:grpSp>
        <p:nvGrpSpPr>
          <p:cNvPr name="Group 24" id="24"/>
          <p:cNvGrpSpPr/>
          <p:nvPr/>
        </p:nvGrpSpPr>
        <p:grpSpPr>
          <a:xfrm rot="0">
            <a:off x="6862322" y="1533588"/>
            <a:ext cx="4455625" cy="776114"/>
            <a:chOff x="0" y="0"/>
            <a:chExt cx="3153491" cy="549299"/>
          </a:xfrm>
        </p:grpSpPr>
        <p:sp>
          <p:nvSpPr>
            <p:cNvPr name="Freeform 25" id="25"/>
            <p:cNvSpPr/>
            <p:nvPr/>
          </p:nvSpPr>
          <p:spPr>
            <a:xfrm flipH="false" flipV="false" rot="0">
              <a:off x="40022" y="45156"/>
              <a:ext cx="3113470" cy="503437"/>
            </a:xfrm>
            <a:custGeom>
              <a:avLst/>
              <a:gdLst/>
              <a:ahLst/>
              <a:cxnLst/>
              <a:rect r="r" b="b" t="t" l="l"/>
              <a:pathLst>
                <a:path h="503437" w="3113470">
                  <a:moveTo>
                    <a:pt x="618" y="473663"/>
                  </a:moveTo>
                  <a:cubicBezTo>
                    <a:pt x="-1922" y="482552"/>
                    <a:pt x="3158" y="488902"/>
                    <a:pt x="19712" y="490173"/>
                  </a:cubicBezTo>
                  <a:cubicBezTo>
                    <a:pt x="38810" y="491442"/>
                    <a:pt x="55520" y="491442"/>
                    <a:pt x="74618" y="491442"/>
                  </a:cubicBezTo>
                  <a:cubicBezTo>
                    <a:pt x="151008" y="492713"/>
                    <a:pt x="227397" y="492713"/>
                    <a:pt x="306175" y="493983"/>
                  </a:cubicBezTo>
                  <a:cubicBezTo>
                    <a:pt x="349144" y="495252"/>
                    <a:pt x="392113" y="496523"/>
                    <a:pt x="432695" y="497792"/>
                  </a:cubicBezTo>
                  <a:cubicBezTo>
                    <a:pt x="504311" y="499063"/>
                    <a:pt x="573539" y="499063"/>
                    <a:pt x="645155" y="500333"/>
                  </a:cubicBezTo>
                  <a:cubicBezTo>
                    <a:pt x="673801" y="500333"/>
                    <a:pt x="700060" y="500333"/>
                    <a:pt x="728706" y="499063"/>
                  </a:cubicBezTo>
                  <a:cubicBezTo>
                    <a:pt x="740642" y="499063"/>
                    <a:pt x="754965" y="497792"/>
                    <a:pt x="766901" y="497792"/>
                  </a:cubicBezTo>
                  <a:cubicBezTo>
                    <a:pt x="814645" y="499063"/>
                    <a:pt x="1769519" y="490173"/>
                    <a:pt x="1817263" y="491442"/>
                  </a:cubicBezTo>
                  <a:cubicBezTo>
                    <a:pt x="1884104" y="492713"/>
                    <a:pt x="2067917" y="492713"/>
                    <a:pt x="2134758" y="492713"/>
                  </a:cubicBezTo>
                  <a:cubicBezTo>
                    <a:pt x="2161017" y="492713"/>
                    <a:pt x="2184889" y="491442"/>
                    <a:pt x="2211148" y="491442"/>
                  </a:cubicBezTo>
                  <a:lnTo>
                    <a:pt x="2340056" y="495252"/>
                  </a:lnTo>
                  <a:cubicBezTo>
                    <a:pt x="2433156" y="497792"/>
                    <a:pt x="2523869" y="495252"/>
                    <a:pt x="2616969" y="499063"/>
                  </a:cubicBezTo>
                  <a:cubicBezTo>
                    <a:pt x="2772136" y="504142"/>
                    <a:pt x="2929691" y="497792"/>
                    <a:pt x="3049969" y="502873"/>
                  </a:cubicBezTo>
                  <a:cubicBezTo>
                    <a:pt x="3070290" y="504142"/>
                    <a:pt x="3090609" y="502873"/>
                    <a:pt x="3113469" y="502873"/>
                  </a:cubicBezTo>
                  <a:lnTo>
                    <a:pt x="3113469" y="443183"/>
                  </a:lnTo>
                  <a:cubicBezTo>
                    <a:pt x="3112199" y="405421"/>
                    <a:pt x="3110929" y="389879"/>
                    <a:pt x="3110929" y="373365"/>
                  </a:cubicBezTo>
                  <a:cubicBezTo>
                    <a:pt x="3110929" y="354261"/>
                    <a:pt x="3114740" y="334834"/>
                    <a:pt x="3108390" y="315730"/>
                  </a:cubicBezTo>
                  <a:cubicBezTo>
                    <a:pt x="3100769" y="303102"/>
                    <a:pt x="3089340" y="54104"/>
                    <a:pt x="3089340" y="41477"/>
                  </a:cubicBezTo>
                  <a:cubicBezTo>
                    <a:pt x="3086799" y="32734"/>
                    <a:pt x="3085529" y="23668"/>
                    <a:pt x="3082990" y="14925"/>
                  </a:cubicBezTo>
                  <a:cubicBezTo>
                    <a:pt x="3082990" y="12335"/>
                    <a:pt x="3081719" y="9745"/>
                    <a:pt x="3080449" y="5644"/>
                  </a:cubicBezTo>
                  <a:cubicBezTo>
                    <a:pt x="3070290" y="3104"/>
                    <a:pt x="3061399" y="1834"/>
                    <a:pt x="3051240" y="564"/>
                  </a:cubicBezTo>
                  <a:cubicBezTo>
                    <a:pt x="3043619" y="-706"/>
                    <a:pt x="3035999" y="564"/>
                    <a:pt x="3029649" y="564"/>
                  </a:cubicBezTo>
                  <a:lnTo>
                    <a:pt x="7776" y="5644"/>
                  </a:lnTo>
                  <a:lnTo>
                    <a:pt x="618" y="473663"/>
                  </a:lnTo>
                  <a:close/>
                </a:path>
              </a:pathLst>
            </a:custGeom>
            <a:solidFill>
              <a:srgbClr val="96C15E"/>
            </a:solidFill>
          </p:spPr>
        </p:sp>
        <p:sp>
          <p:nvSpPr>
            <p:cNvPr name="Freeform 26" id="26"/>
            <p:cNvSpPr/>
            <p:nvPr/>
          </p:nvSpPr>
          <p:spPr>
            <a:xfrm flipH="false" flipV="false" rot="0">
              <a:off x="11430" y="16510"/>
              <a:ext cx="3092532" cy="494689"/>
            </a:xfrm>
            <a:custGeom>
              <a:avLst/>
              <a:gdLst/>
              <a:ahLst/>
              <a:cxnLst/>
              <a:rect r="r" b="b" t="t" l="l"/>
              <a:pathLst>
                <a:path h="494689" w="3092532">
                  <a:moveTo>
                    <a:pt x="3092532" y="494689"/>
                  </a:moveTo>
                  <a:lnTo>
                    <a:pt x="0" y="487069"/>
                  </a:lnTo>
                  <a:lnTo>
                    <a:pt x="0" y="178917"/>
                  </a:lnTo>
                  <a:lnTo>
                    <a:pt x="7620" y="20320"/>
                  </a:lnTo>
                  <a:lnTo>
                    <a:pt x="1547456" y="0"/>
                  </a:lnTo>
                  <a:lnTo>
                    <a:pt x="3070942" y="8890"/>
                  </a:lnTo>
                  <a:close/>
                </a:path>
              </a:pathLst>
            </a:custGeom>
            <a:solidFill>
              <a:srgbClr val="E0F0CB"/>
            </a:solidFill>
          </p:spPr>
        </p:sp>
        <p:sp>
          <p:nvSpPr>
            <p:cNvPr name="Freeform 27" id="27"/>
            <p:cNvSpPr/>
            <p:nvPr/>
          </p:nvSpPr>
          <p:spPr>
            <a:xfrm flipH="false" flipV="false" rot="0">
              <a:off x="-215" y="0"/>
              <a:ext cx="3116876" cy="520653"/>
            </a:xfrm>
            <a:custGeom>
              <a:avLst/>
              <a:gdLst/>
              <a:ahLst/>
              <a:cxnLst/>
              <a:rect r="r" b="b" t="t" l="l"/>
              <a:pathLst>
                <a:path h="520653" w="3116876">
                  <a:moveTo>
                    <a:pt x="3083856" y="21590"/>
                  </a:moveTo>
                  <a:cubicBezTo>
                    <a:pt x="3085127" y="34290"/>
                    <a:pt x="3085127" y="44450"/>
                    <a:pt x="3086396" y="52634"/>
                  </a:cubicBezTo>
                  <a:cubicBezTo>
                    <a:pt x="3088936" y="61377"/>
                    <a:pt x="3090206" y="70443"/>
                    <a:pt x="3092746" y="79185"/>
                  </a:cubicBezTo>
                  <a:cubicBezTo>
                    <a:pt x="3092746" y="91813"/>
                    <a:pt x="3105446" y="340811"/>
                    <a:pt x="3111796" y="353439"/>
                  </a:cubicBezTo>
                  <a:cubicBezTo>
                    <a:pt x="3118146" y="372542"/>
                    <a:pt x="3114336" y="391970"/>
                    <a:pt x="3114336" y="411074"/>
                  </a:cubicBezTo>
                  <a:cubicBezTo>
                    <a:pt x="3114336" y="427911"/>
                    <a:pt x="3115606" y="443453"/>
                    <a:pt x="3116877" y="460398"/>
                  </a:cubicBezTo>
                  <a:lnTo>
                    <a:pt x="3116877" y="520089"/>
                  </a:lnTo>
                  <a:cubicBezTo>
                    <a:pt x="3094016" y="520089"/>
                    <a:pt x="3073696" y="521358"/>
                    <a:pt x="3053377" y="520089"/>
                  </a:cubicBezTo>
                  <a:cubicBezTo>
                    <a:pt x="2900699" y="515008"/>
                    <a:pt x="2743145" y="521358"/>
                    <a:pt x="2587978" y="516279"/>
                  </a:cubicBezTo>
                  <a:cubicBezTo>
                    <a:pt x="2494878" y="512469"/>
                    <a:pt x="2404165" y="515008"/>
                    <a:pt x="2311065" y="512469"/>
                  </a:cubicBezTo>
                  <a:lnTo>
                    <a:pt x="2182157" y="508658"/>
                  </a:lnTo>
                  <a:cubicBezTo>
                    <a:pt x="2155898" y="508658"/>
                    <a:pt x="2132026" y="509929"/>
                    <a:pt x="2105767" y="509929"/>
                  </a:cubicBezTo>
                  <a:cubicBezTo>
                    <a:pt x="2038925" y="508658"/>
                    <a:pt x="1855112" y="509929"/>
                    <a:pt x="1788271" y="508658"/>
                  </a:cubicBezTo>
                  <a:cubicBezTo>
                    <a:pt x="1740527" y="507389"/>
                    <a:pt x="785654" y="516279"/>
                    <a:pt x="737910" y="515008"/>
                  </a:cubicBezTo>
                  <a:cubicBezTo>
                    <a:pt x="725974" y="515008"/>
                    <a:pt x="711651" y="516279"/>
                    <a:pt x="699715" y="516279"/>
                  </a:cubicBezTo>
                  <a:cubicBezTo>
                    <a:pt x="671069" y="516279"/>
                    <a:pt x="644810" y="517548"/>
                    <a:pt x="616163" y="517548"/>
                  </a:cubicBezTo>
                  <a:cubicBezTo>
                    <a:pt x="544548" y="517548"/>
                    <a:pt x="475319" y="516279"/>
                    <a:pt x="403704" y="515008"/>
                  </a:cubicBezTo>
                  <a:cubicBezTo>
                    <a:pt x="360735" y="513739"/>
                    <a:pt x="317765" y="512469"/>
                    <a:pt x="277183" y="511198"/>
                  </a:cubicBezTo>
                  <a:cubicBezTo>
                    <a:pt x="200793" y="509929"/>
                    <a:pt x="124403" y="508658"/>
                    <a:pt x="45626" y="508658"/>
                  </a:cubicBezTo>
                  <a:cubicBezTo>
                    <a:pt x="34505" y="508658"/>
                    <a:pt x="25615" y="508658"/>
                    <a:pt x="15455" y="507389"/>
                  </a:cubicBezTo>
                  <a:cubicBezTo>
                    <a:pt x="6565" y="506119"/>
                    <a:pt x="1485" y="499769"/>
                    <a:pt x="4025" y="490879"/>
                  </a:cubicBezTo>
                  <a:cubicBezTo>
                    <a:pt x="12915" y="459643"/>
                    <a:pt x="9105" y="451548"/>
                    <a:pt x="7835" y="443129"/>
                  </a:cubicBezTo>
                  <a:cubicBezTo>
                    <a:pt x="6565" y="425968"/>
                    <a:pt x="2755" y="409131"/>
                    <a:pt x="4025" y="391970"/>
                  </a:cubicBezTo>
                  <a:cubicBezTo>
                    <a:pt x="1485" y="370600"/>
                    <a:pt x="-3595" y="106060"/>
                    <a:pt x="4025" y="84366"/>
                  </a:cubicBezTo>
                  <a:cubicBezTo>
                    <a:pt x="5295" y="80157"/>
                    <a:pt x="4025" y="75623"/>
                    <a:pt x="5295" y="71414"/>
                  </a:cubicBezTo>
                  <a:cubicBezTo>
                    <a:pt x="6565" y="64615"/>
                    <a:pt x="9105" y="57167"/>
                    <a:pt x="10375" y="44450"/>
                  </a:cubicBezTo>
                  <a:cubicBezTo>
                    <a:pt x="10375" y="41910"/>
                    <a:pt x="11645" y="39370"/>
                    <a:pt x="12915" y="38100"/>
                  </a:cubicBezTo>
                  <a:cubicBezTo>
                    <a:pt x="34505" y="35560"/>
                    <a:pt x="64724" y="30480"/>
                    <a:pt x="102919" y="29210"/>
                  </a:cubicBezTo>
                  <a:cubicBezTo>
                    <a:pt x="167373" y="25400"/>
                    <a:pt x="231827" y="22860"/>
                    <a:pt x="298668" y="20320"/>
                  </a:cubicBezTo>
                  <a:cubicBezTo>
                    <a:pt x="344024" y="17780"/>
                    <a:pt x="389381" y="16510"/>
                    <a:pt x="432350" y="13970"/>
                  </a:cubicBezTo>
                  <a:cubicBezTo>
                    <a:pt x="475320" y="11430"/>
                    <a:pt x="520676" y="8890"/>
                    <a:pt x="563645" y="8890"/>
                  </a:cubicBezTo>
                  <a:cubicBezTo>
                    <a:pt x="611389" y="7620"/>
                    <a:pt x="659133" y="10160"/>
                    <a:pt x="706876" y="8890"/>
                  </a:cubicBezTo>
                  <a:cubicBezTo>
                    <a:pt x="766556" y="8890"/>
                    <a:pt x="1847951" y="6350"/>
                    <a:pt x="1907630" y="5080"/>
                  </a:cubicBezTo>
                  <a:cubicBezTo>
                    <a:pt x="1964923" y="3810"/>
                    <a:pt x="2022215" y="2540"/>
                    <a:pt x="2081895" y="2540"/>
                  </a:cubicBezTo>
                  <a:cubicBezTo>
                    <a:pt x="2179769" y="1270"/>
                    <a:pt x="2275257" y="0"/>
                    <a:pt x="2373131" y="0"/>
                  </a:cubicBezTo>
                  <a:cubicBezTo>
                    <a:pt x="2413714" y="0"/>
                    <a:pt x="2456683" y="2540"/>
                    <a:pt x="2497265" y="2540"/>
                  </a:cubicBezTo>
                  <a:cubicBezTo>
                    <a:pt x="2609463" y="3810"/>
                    <a:pt x="2724047" y="5080"/>
                    <a:pt x="2836245" y="7620"/>
                  </a:cubicBezTo>
                  <a:cubicBezTo>
                    <a:pt x="2895925" y="8890"/>
                    <a:pt x="2955604" y="12700"/>
                    <a:pt x="3015284" y="16510"/>
                  </a:cubicBezTo>
                  <a:lnTo>
                    <a:pt x="3053377" y="16510"/>
                  </a:lnTo>
                  <a:cubicBezTo>
                    <a:pt x="3064806" y="17780"/>
                    <a:pt x="3073696" y="20320"/>
                    <a:pt x="3083856" y="21590"/>
                  </a:cubicBezTo>
                  <a:close/>
                  <a:moveTo>
                    <a:pt x="3094016" y="503579"/>
                  </a:moveTo>
                  <a:cubicBezTo>
                    <a:pt x="3095286" y="487069"/>
                    <a:pt x="3096556" y="474369"/>
                    <a:pt x="3096556" y="461669"/>
                  </a:cubicBezTo>
                  <a:cubicBezTo>
                    <a:pt x="3095286" y="441834"/>
                    <a:pt x="3094016" y="424673"/>
                    <a:pt x="3094016" y="406217"/>
                  </a:cubicBezTo>
                  <a:cubicBezTo>
                    <a:pt x="3094016" y="397798"/>
                    <a:pt x="3096556" y="389380"/>
                    <a:pt x="3095286" y="380961"/>
                  </a:cubicBezTo>
                  <a:cubicBezTo>
                    <a:pt x="3095286" y="373190"/>
                    <a:pt x="3094016" y="365095"/>
                    <a:pt x="3092746" y="357324"/>
                  </a:cubicBezTo>
                  <a:cubicBezTo>
                    <a:pt x="3087666" y="345344"/>
                    <a:pt x="3076236" y="97318"/>
                    <a:pt x="3076236" y="85337"/>
                  </a:cubicBezTo>
                  <a:cubicBezTo>
                    <a:pt x="3073696" y="75300"/>
                    <a:pt x="3071156" y="64938"/>
                    <a:pt x="3068616" y="54901"/>
                  </a:cubicBezTo>
                  <a:cubicBezTo>
                    <a:pt x="3067346" y="44450"/>
                    <a:pt x="3066077" y="43180"/>
                    <a:pt x="3048705" y="41910"/>
                  </a:cubicBezTo>
                  <a:cubicBezTo>
                    <a:pt x="3041543" y="41910"/>
                    <a:pt x="3036769" y="41910"/>
                    <a:pt x="3029607" y="40640"/>
                  </a:cubicBezTo>
                  <a:cubicBezTo>
                    <a:pt x="2969928" y="36830"/>
                    <a:pt x="2907861" y="31750"/>
                    <a:pt x="2848181" y="30480"/>
                  </a:cubicBezTo>
                  <a:cubicBezTo>
                    <a:pt x="2702563" y="26670"/>
                    <a:pt x="2554557" y="25400"/>
                    <a:pt x="2408939" y="22860"/>
                  </a:cubicBezTo>
                  <a:lnTo>
                    <a:pt x="2237062" y="22860"/>
                  </a:lnTo>
                  <a:cubicBezTo>
                    <a:pt x="2160672" y="22860"/>
                    <a:pt x="2084282" y="22860"/>
                    <a:pt x="2010279" y="24130"/>
                  </a:cubicBezTo>
                  <a:cubicBezTo>
                    <a:pt x="1945825" y="25400"/>
                    <a:pt x="859656" y="29210"/>
                    <a:pt x="795202" y="29210"/>
                  </a:cubicBezTo>
                  <a:cubicBezTo>
                    <a:pt x="690166" y="29210"/>
                    <a:pt x="585130" y="26670"/>
                    <a:pt x="480094" y="33020"/>
                  </a:cubicBezTo>
                  <a:cubicBezTo>
                    <a:pt x="425189" y="36830"/>
                    <a:pt x="372671" y="36830"/>
                    <a:pt x="320152" y="38100"/>
                  </a:cubicBezTo>
                  <a:cubicBezTo>
                    <a:pt x="229440" y="41910"/>
                    <a:pt x="138726" y="45720"/>
                    <a:pt x="48013" y="50800"/>
                  </a:cubicBezTo>
                  <a:cubicBezTo>
                    <a:pt x="33235" y="50800"/>
                    <a:pt x="30695" y="52310"/>
                    <a:pt x="29425" y="56196"/>
                  </a:cubicBezTo>
                  <a:cubicBezTo>
                    <a:pt x="28155" y="62024"/>
                    <a:pt x="28155" y="67852"/>
                    <a:pt x="26885" y="73681"/>
                  </a:cubicBezTo>
                  <a:cubicBezTo>
                    <a:pt x="25615" y="83395"/>
                    <a:pt x="23075" y="92785"/>
                    <a:pt x="21805" y="102498"/>
                  </a:cubicBezTo>
                  <a:cubicBezTo>
                    <a:pt x="16725" y="112860"/>
                    <a:pt x="23075" y="366067"/>
                    <a:pt x="25615" y="376428"/>
                  </a:cubicBezTo>
                  <a:cubicBezTo>
                    <a:pt x="25615" y="387437"/>
                    <a:pt x="25615" y="398770"/>
                    <a:pt x="26885" y="409779"/>
                  </a:cubicBezTo>
                  <a:cubicBezTo>
                    <a:pt x="26885" y="417874"/>
                    <a:pt x="29425" y="425968"/>
                    <a:pt x="29425" y="434063"/>
                  </a:cubicBezTo>
                  <a:cubicBezTo>
                    <a:pt x="29425" y="442806"/>
                    <a:pt x="29425" y="451548"/>
                    <a:pt x="28155" y="461669"/>
                  </a:cubicBezTo>
                  <a:lnTo>
                    <a:pt x="28155" y="471829"/>
                  </a:lnTo>
                  <a:cubicBezTo>
                    <a:pt x="28155" y="481989"/>
                    <a:pt x="31965" y="485799"/>
                    <a:pt x="40855" y="485799"/>
                  </a:cubicBezTo>
                  <a:cubicBezTo>
                    <a:pt x="69498" y="485799"/>
                    <a:pt x="102919" y="487069"/>
                    <a:pt x="133952" y="487069"/>
                  </a:cubicBezTo>
                  <a:cubicBezTo>
                    <a:pt x="179309" y="487069"/>
                    <a:pt x="227052" y="484529"/>
                    <a:pt x="272409" y="487069"/>
                  </a:cubicBezTo>
                  <a:cubicBezTo>
                    <a:pt x="346412" y="490879"/>
                    <a:pt x="420414" y="493419"/>
                    <a:pt x="494417" y="492149"/>
                  </a:cubicBezTo>
                  <a:cubicBezTo>
                    <a:pt x="542161" y="490879"/>
                    <a:pt x="587517" y="493419"/>
                    <a:pt x="635261" y="493419"/>
                  </a:cubicBezTo>
                  <a:cubicBezTo>
                    <a:pt x="704489" y="493419"/>
                    <a:pt x="773718" y="492149"/>
                    <a:pt x="842946" y="493419"/>
                  </a:cubicBezTo>
                  <a:cubicBezTo>
                    <a:pt x="945595" y="494689"/>
                    <a:pt x="2072346" y="484529"/>
                    <a:pt x="2177382" y="487069"/>
                  </a:cubicBezTo>
                  <a:cubicBezTo>
                    <a:pt x="2222739" y="488339"/>
                    <a:pt x="2268095" y="489609"/>
                    <a:pt x="2311065" y="489609"/>
                  </a:cubicBezTo>
                  <a:cubicBezTo>
                    <a:pt x="2389842" y="492149"/>
                    <a:pt x="2466232" y="488339"/>
                    <a:pt x="2545009" y="492149"/>
                  </a:cubicBezTo>
                  <a:cubicBezTo>
                    <a:pt x="2609463" y="494689"/>
                    <a:pt x="2673917" y="494689"/>
                    <a:pt x="2738371" y="497229"/>
                  </a:cubicBezTo>
                  <a:cubicBezTo>
                    <a:pt x="2833858" y="501039"/>
                    <a:pt x="2929345" y="503579"/>
                    <a:pt x="3024833" y="504849"/>
                  </a:cubicBezTo>
                  <a:cubicBezTo>
                    <a:pt x="3055916" y="504849"/>
                    <a:pt x="3073696" y="503579"/>
                    <a:pt x="3094016" y="503579"/>
                  </a:cubicBezTo>
                  <a:close/>
                </a:path>
              </a:pathLst>
            </a:custGeom>
            <a:solidFill>
              <a:srgbClr val="2A2B39"/>
            </a:solidFill>
          </p:spPr>
        </p:sp>
      </p:grpSp>
      <p:grpSp>
        <p:nvGrpSpPr>
          <p:cNvPr name="Group 28" id="28"/>
          <p:cNvGrpSpPr/>
          <p:nvPr/>
        </p:nvGrpSpPr>
        <p:grpSpPr>
          <a:xfrm rot="0">
            <a:off x="6668987" y="3563183"/>
            <a:ext cx="4455625" cy="776114"/>
            <a:chOff x="0" y="0"/>
            <a:chExt cx="3153491" cy="549299"/>
          </a:xfrm>
        </p:grpSpPr>
        <p:sp>
          <p:nvSpPr>
            <p:cNvPr name="Freeform 29" id="29"/>
            <p:cNvSpPr/>
            <p:nvPr/>
          </p:nvSpPr>
          <p:spPr>
            <a:xfrm flipH="false" flipV="false" rot="0">
              <a:off x="40022" y="45156"/>
              <a:ext cx="3113470" cy="503437"/>
            </a:xfrm>
            <a:custGeom>
              <a:avLst/>
              <a:gdLst/>
              <a:ahLst/>
              <a:cxnLst/>
              <a:rect r="r" b="b" t="t" l="l"/>
              <a:pathLst>
                <a:path h="503437" w="3113470">
                  <a:moveTo>
                    <a:pt x="618" y="473663"/>
                  </a:moveTo>
                  <a:cubicBezTo>
                    <a:pt x="-1922" y="482552"/>
                    <a:pt x="3158" y="488902"/>
                    <a:pt x="19712" y="490173"/>
                  </a:cubicBezTo>
                  <a:cubicBezTo>
                    <a:pt x="38810" y="491442"/>
                    <a:pt x="55520" y="491442"/>
                    <a:pt x="74618" y="491442"/>
                  </a:cubicBezTo>
                  <a:cubicBezTo>
                    <a:pt x="151008" y="492713"/>
                    <a:pt x="227397" y="492713"/>
                    <a:pt x="306175" y="493983"/>
                  </a:cubicBezTo>
                  <a:cubicBezTo>
                    <a:pt x="349144" y="495252"/>
                    <a:pt x="392113" y="496523"/>
                    <a:pt x="432695" y="497792"/>
                  </a:cubicBezTo>
                  <a:cubicBezTo>
                    <a:pt x="504311" y="499063"/>
                    <a:pt x="573539" y="499063"/>
                    <a:pt x="645155" y="500333"/>
                  </a:cubicBezTo>
                  <a:cubicBezTo>
                    <a:pt x="673801" y="500333"/>
                    <a:pt x="700060" y="500333"/>
                    <a:pt x="728706" y="499063"/>
                  </a:cubicBezTo>
                  <a:cubicBezTo>
                    <a:pt x="740642" y="499063"/>
                    <a:pt x="754965" y="497792"/>
                    <a:pt x="766901" y="497792"/>
                  </a:cubicBezTo>
                  <a:cubicBezTo>
                    <a:pt x="814645" y="499063"/>
                    <a:pt x="1769519" y="490173"/>
                    <a:pt x="1817263" y="491442"/>
                  </a:cubicBezTo>
                  <a:cubicBezTo>
                    <a:pt x="1884104" y="492713"/>
                    <a:pt x="2067917" y="492713"/>
                    <a:pt x="2134758" y="492713"/>
                  </a:cubicBezTo>
                  <a:cubicBezTo>
                    <a:pt x="2161017" y="492713"/>
                    <a:pt x="2184889" y="491442"/>
                    <a:pt x="2211148" y="491442"/>
                  </a:cubicBezTo>
                  <a:lnTo>
                    <a:pt x="2340056" y="495252"/>
                  </a:lnTo>
                  <a:cubicBezTo>
                    <a:pt x="2433156" y="497792"/>
                    <a:pt x="2523869" y="495252"/>
                    <a:pt x="2616969" y="499063"/>
                  </a:cubicBezTo>
                  <a:cubicBezTo>
                    <a:pt x="2772136" y="504142"/>
                    <a:pt x="2929691" y="497792"/>
                    <a:pt x="3049969" y="502873"/>
                  </a:cubicBezTo>
                  <a:cubicBezTo>
                    <a:pt x="3070290" y="504142"/>
                    <a:pt x="3090609" y="502873"/>
                    <a:pt x="3113469" y="502873"/>
                  </a:cubicBezTo>
                  <a:lnTo>
                    <a:pt x="3113469" y="443183"/>
                  </a:lnTo>
                  <a:cubicBezTo>
                    <a:pt x="3112199" y="405421"/>
                    <a:pt x="3110929" y="389879"/>
                    <a:pt x="3110929" y="373365"/>
                  </a:cubicBezTo>
                  <a:cubicBezTo>
                    <a:pt x="3110929" y="354261"/>
                    <a:pt x="3114740" y="334834"/>
                    <a:pt x="3108390" y="315730"/>
                  </a:cubicBezTo>
                  <a:cubicBezTo>
                    <a:pt x="3100769" y="303102"/>
                    <a:pt x="3089340" y="54104"/>
                    <a:pt x="3089340" y="41477"/>
                  </a:cubicBezTo>
                  <a:cubicBezTo>
                    <a:pt x="3086799" y="32734"/>
                    <a:pt x="3085529" y="23668"/>
                    <a:pt x="3082990" y="14925"/>
                  </a:cubicBezTo>
                  <a:cubicBezTo>
                    <a:pt x="3082990" y="12335"/>
                    <a:pt x="3081719" y="9745"/>
                    <a:pt x="3080449" y="5644"/>
                  </a:cubicBezTo>
                  <a:cubicBezTo>
                    <a:pt x="3070290" y="3104"/>
                    <a:pt x="3061399" y="1834"/>
                    <a:pt x="3051240" y="564"/>
                  </a:cubicBezTo>
                  <a:cubicBezTo>
                    <a:pt x="3043619" y="-706"/>
                    <a:pt x="3035999" y="564"/>
                    <a:pt x="3029649" y="564"/>
                  </a:cubicBezTo>
                  <a:lnTo>
                    <a:pt x="7776" y="5644"/>
                  </a:lnTo>
                  <a:lnTo>
                    <a:pt x="618" y="473663"/>
                  </a:lnTo>
                  <a:close/>
                </a:path>
              </a:pathLst>
            </a:custGeom>
            <a:solidFill>
              <a:srgbClr val="FED9F0"/>
            </a:solidFill>
          </p:spPr>
        </p:sp>
        <p:sp>
          <p:nvSpPr>
            <p:cNvPr name="Freeform 30" id="30"/>
            <p:cNvSpPr/>
            <p:nvPr/>
          </p:nvSpPr>
          <p:spPr>
            <a:xfrm flipH="false" flipV="false" rot="0">
              <a:off x="11430" y="16510"/>
              <a:ext cx="3092532" cy="494689"/>
            </a:xfrm>
            <a:custGeom>
              <a:avLst/>
              <a:gdLst/>
              <a:ahLst/>
              <a:cxnLst/>
              <a:rect r="r" b="b" t="t" l="l"/>
              <a:pathLst>
                <a:path h="494689" w="3092532">
                  <a:moveTo>
                    <a:pt x="3092532" y="494689"/>
                  </a:moveTo>
                  <a:lnTo>
                    <a:pt x="0" y="487069"/>
                  </a:lnTo>
                  <a:lnTo>
                    <a:pt x="0" y="178917"/>
                  </a:lnTo>
                  <a:lnTo>
                    <a:pt x="7620" y="20320"/>
                  </a:lnTo>
                  <a:lnTo>
                    <a:pt x="1547456" y="0"/>
                  </a:lnTo>
                  <a:lnTo>
                    <a:pt x="3070942" y="8890"/>
                  </a:lnTo>
                  <a:close/>
                </a:path>
              </a:pathLst>
            </a:custGeom>
            <a:solidFill>
              <a:srgbClr val="FED9F0"/>
            </a:solidFill>
          </p:spPr>
        </p:sp>
        <p:sp>
          <p:nvSpPr>
            <p:cNvPr name="Freeform 31" id="31"/>
            <p:cNvSpPr/>
            <p:nvPr/>
          </p:nvSpPr>
          <p:spPr>
            <a:xfrm flipH="false" flipV="false" rot="0">
              <a:off x="-215" y="0"/>
              <a:ext cx="3116876" cy="520653"/>
            </a:xfrm>
            <a:custGeom>
              <a:avLst/>
              <a:gdLst/>
              <a:ahLst/>
              <a:cxnLst/>
              <a:rect r="r" b="b" t="t" l="l"/>
              <a:pathLst>
                <a:path h="520653" w="3116876">
                  <a:moveTo>
                    <a:pt x="3083856" y="21590"/>
                  </a:moveTo>
                  <a:cubicBezTo>
                    <a:pt x="3085127" y="34290"/>
                    <a:pt x="3085127" y="44450"/>
                    <a:pt x="3086396" y="52634"/>
                  </a:cubicBezTo>
                  <a:cubicBezTo>
                    <a:pt x="3088936" y="61377"/>
                    <a:pt x="3090206" y="70443"/>
                    <a:pt x="3092746" y="79185"/>
                  </a:cubicBezTo>
                  <a:cubicBezTo>
                    <a:pt x="3092746" y="91813"/>
                    <a:pt x="3105446" y="340811"/>
                    <a:pt x="3111796" y="353439"/>
                  </a:cubicBezTo>
                  <a:cubicBezTo>
                    <a:pt x="3118146" y="372542"/>
                    <a:pt x="3114336" y="391970"/>
                    <a:pt x="3114336" y="411074"/>
                  </a:cubicBezTo>
                  <a:cubicBezTo>
                    <a:pt x="3114336" y="427911"/>
                    <a:pt x="3115606" y="443453"/>
                    <a:pt x="3116877" y="460398"/>
                  </a:cubicBezTo>
                  <a:lnTo>
                    <a:pt x="3116877" y="520089"/>
                  </a:lnTo>
                  <a:cubicBezTo>
                    <a:pt x="3094016" y="520089"/>
                    <a:pt x="3073696" y="521358"/>
                    <a:pt x="3053377" y="520089"/>
                  </a:cubicBezTo>
                  <a:cubicBezTo>
                    <a:pt x="2900699" y="515008"/>
                    <a:pt x="2743145" y="521358"/>
                    <a:pt x="2587978" y="516279"/>
                  </a:cubicBezTo>
                  <a:cubicBezTo>
                    <a:pt x="2494878" y="512469"/>
                    <a:pt x="2404165" y="515008"/>
                    <a:pt x="2311065" y="512469"/>
                  </a:cubicBezTo>
                  <a:lnTo>
                    <a:pt x="2182157" y="508658"/>
                  </a:lnTo>
                  <a:cubicBezTo>
                    <a:pt x="2155898" y="508658"/>
                    <a:pt x="2132026" y="509929"/>
                    <a:pt x="2105767" y="509929"/>
                  </a:cubicBezTo>
                  <a:cubicBezTo>
                    <a:pt x="2038925" y="508658"/>
                    <a:pt x="1855112" y="509929"/>
                    <a:pt x="1788271" y="508658"/>
                  </a:cubicBezTo>
                  <a:cubicBezTo>
                    <a:pt x="1740527" y="507389"/>
                    <a:pt x="785654" y="516279"/>
                    <a:pt x="737910" y="515008"/>
                  </a:cubicBezTo>
                  <a:cubicBezTo>
                    <a:pt x="725974" y="515008"/>
                    <a:pt x="711651" y="516279"/>
                    <a:pt x="699715" y="516279"/>
                  </a:cubicBezTo>
                  <a:cubicBezTo>
                    <a:pt x="671069" y="516279"/>
                    <a:pt x="644810" y="517548"/>
                    <a:pt x="616163" y="517548"/>
                  </a:cubicBezTo>
                  <a:cubicBezTo>
                    <a:pt x="544548" y="517548"/>
                    <a:pt x="475319" y="516279"/>
                    <a:pt x="403704" y="515008"/>
                  </a:cubicBezTo>
                  <a:cubicBezTo>
                    <a:pt x="360735" y="513739"/>
                    <a:pt x="317765" y="512469"/>
                    <a:pt x="277183" y="511198"/>
                  </a:cubicBezTo>
                  <a:cubicBezTo>
                    <a:pt x="200793" y="509929"/>
                    <a:pt x="124403" y="508658"/>
                    <a:pt x="45626" y="508658"/>
                  </a:cubicBezTo>
                  <a:cubicBezTo>
                    <a:pt x="34505" y="508658"/>
                    <a:pt x="25615" y="508658"/>
                    <a:pt x="15455" y="507389"/>
                  </a:cubicBezTo>
                  <a:cubicBezTo>
                    <a:pt x="6565" y="506119"/>
                    <a:pt x="1485" y="499769"/>
                    <a:pt x="4025" y="490879"/>
                  </a:cubicBezTo>
                  <a:cubicBezTo>
                    <a:pt x="12915" y="459643"/>
                    <a:pt x="9105" y="451548"/>
                    <a:pt x="7835" y="443129"/>
                  </a:cubicBezTo>
                  <a:cubicBezTo>
                    <a:pt x="6565" y="425968"/>
                    <a:pt x="2755" y="409131"/>
                    <a:pt x="4025" y="391970"/>
                  </a:cubicBezTo>
                  <a:cubicBezTo>
                    <a:pt x="1485" y="370600"/>
                    <a:pt x="-3595" y="106060"/>
                    <a:pt x="4025" y="84366"/>
                  </a:cubicBezTo>
                  <a:cubicBezTo>
                    <a:pt x="5295" y="80157"/>
                    <a:pt x="4025" y="75623"/>
                    <a:pt x="5295" y="71414"/>
                  </a:cubicBezTo>
                  <a:cubicBezTo>
                    <a:pt x="6565" y="64615"/>
                    <a:pt x="9105" y="57167"/>
                    <a:pt x="10375" y="44450"/>
                  </a:cubicBezTo>
                  <a:cubicBezTo>
                    <a:pt x="10375" y="41910"/>
                    <a:pt x="11645" y="39370"/>
                    <a:pt x="12915" y="38100"/>
                  </a:cubicBezTo>
                  <a:cubicBezTo>
                    <a:pt x="34505" y="35560"/>
                    <a:pt x="64724" y="30480"/>
                    <a:pt x="102919" y="29210"/>
                  </a:cubicBezTo>
                  <a:cubicBezTo>
                    <a:pt x="167373" y="25400"/>
                    <a:pt x="231827" y="22860"/>
                    <a:pt x="298668" y="20320"/>
                  </a:cubicBezTo>
                  <a:cubicBezTo>
                    <a:pt x="344024" y="17780"/>
                    <a:pt x="389381" y="16510"/>
                    <a:pt x="432350" y="13970"/>
                  </a:cubicBezTo>
                  <a:cubicBezTo>
                    <a:pt x="475320" y="11430"/>
                    <a:pt x="520676" y="8890"/>
                    <a:pt x="563645" y="8890"/>
                  </a:cubicBezTo>
                  <a:cubicBezTo>
                    <a:pt x="611389" y="7620"/>
                    <a:pt x="659133" y="10160"/>
                    <a:pt x="706876" y="8890"/>
                  </a:cubicBezTo>
                  <a:cubicBezTo>
                    <a:pt x="766556" y="8890"/>
                    <a:pt x="1847951" y="6350"/>
                    <a:pt x="1907630" y="5080"/>
                  </a:cubicBezTo>
                  <a:cubicBezTo>
                    <a:pt x="1964923" y="3810"/>
                    <a:pt x="2022215" y="2540"/>
                    <a:pt x="2081895" y="2540"/>
                  </a:cubicBezTo>
                  <a:cubicBezTo>
                    <a:pt x="2179769" y="1270"/>
                    <a:pt x="2275257" y="0"/>
                    <a:pt x="2373131" y="0"/>
                  </a:cubicBezTo>
                  <a:cubicBezTo>
                    <a:pt x="2413714" y="0"/>
                    <a:pt x="2456683" y="2540"/>
                    <a:pt x="2497265" y="2540"/>
                  </a:cubicBezTo>
                  <a:cubicBezTo>
                    <a:pt x="2609463" y="3810"/>
                    <a:pt x="2724047" y="5080"/>
                    <a:pt x="2836245" y="7620"/>
                  </a:cubicBezTo>
                  <a:cubicBezTo>
                    <a:pt x="2895925" y="8890"/>
                    <a:pt x="2955604" y="12700"/>
                    <a:pt x="3015284" y="16510"/>
                  </a:cubicBezTo>
                  <a:lnTo>
                    <a:pt x="3053377" y="16510"/>
                  </a:lnTo>
                  <a:cubicBezTo>
                    <a:pt x="3064806" y="17780"/>
                    <a:pt x="3073696" y="20320"/>
                    <a:pt x="3083856" y="21590"/>
                  </a:cubicBezTo>
                  <a:close/>
                  <a:moveTo>
                    <a:pt x="3094016" y="503579"/>
                  </a:moveTo>
                  <a:cubicBezTo>
                    <a:pt x="3095286" y="487069"/>
                    <a:pt x="3096556" y="474369"/>
                    <a:pt x="3096556" y="461669"/>
                  </a:cubicBezTo>
                  <a:cubicBezTo>
                    <a:pt x="3095286" y="441834"/>
                    <a:pt x="3094016" y="424673"/>
                    <a:pt x="3094016" y="406217"/>
                  </a:cubicBezTo>
                  <a:cubicBezTo>
                    <a:pt x="3094016" y="397798"/>
                    <a:pt x="3096556" y="389380"/>
                    <a:pt x="3095286" y="380961"/>
                  </a:cubicBezTo>
                  <a:cubicBezTo>
                    <a:pt x="3095286" y="373190"/>
                    <a:pt x="3094016" y="365095"/>
                    <a:pt x="3092746" y="357324"/>
                  </a:cubicBezTo>
                  <a:cubicBezTo>
                    <a:pt x="3087666" y="345344"/>
                    <a:pt x="3076236" y="97318"/>
                    <a:pt x="3076236" y="85337"/>
                  </a:cubicBezTo>
                  <a:cubicBezTo>
                    <a:pt x="3073696" y="75300"/>
                    <a:pt x="3071156" y="64938"/>
                    <a:pt x="3068616" y="54901"/>
                  </a:cubicBezTo>
                  <a:cubicBezTo>
                    <a:pt x="3067346" y="44450"/>
                    <a:pt x="3066077" y="43180"/>
                    <a:pt x="3048705" y="41910"/>
                  </a:cubicBezTo>
                  <a:cubicBezTo>
                    <a:pt x="3041543" y="41910"/>
                    <a:pt x="3036769" y="41910"/>
                    <a:pt x="3029607" y="40640"/>
                  </a:cubicBezTo>
                  <a:cubicBezTo>
                    <a:pt x="2969928" y="36830"/>
                    <a:pt x="2907861" y="31750"/>
                    <a:pt x="2848181" y="30480"/>
                  </a:cubicBezTo>
                  <a:cubicBezTo>
                    <a:pt x="2702563" y="26670"/>
                    <a:pt x="2554557" y="25400"/>
                    <a:pt x="2408939" y="22860"/>
                  </a:cubicBezTo>
                  <a:lnTo>
                    <a:pt x="2237062" y="22860"/>
                  </a:lnTo>
                  <a:cubicBezTo>
                    <a:pt x="2160672" y="22860"/>
                    <a:pt x="2084282" y="22860"/>
                    <a:pt x="2010279" y="24130"/>
                  </a:cubicBezTo>
                  <a:cubicBezTo>
                    <a:pt x="1945825" y="25400"/>
                    <a:pt x="859656" y="29210"/>
                    <a:pt x="795202" y="29210"/>
                  </a:cubicBezTo>
                  <a:cubicBezTo>
                    <a:pt x="690166" y="29210"/>
                    <a:pt x="585130" y="26670"/>
                    <a:pt x="480094" y="33020"/>
                  </a:cubicBezTo>
                  <a:cubicBezTo>
                    <a:pt x="425189" y="36830"/>
                    <a:pt x="372671" y="36830"/>
                    <a:pt x="320152" y="38100"/>
                  </a:cubicBezTo>
                  <a:cubicBezTo>
                    <a:pt x="229440" y="41910"/>
                    <a:pt x="138726" y="45720"/>
                    <a:pt x="48013" y="50800"/>
                  </a:cubicBezTo>
                  <a:cubicBezTo>
                    <a:pt x="33235" y="50800"/>
                    <a:pt x="30695" y="52310"/>
                    <a:pt x="29425" y="56196"/>
                  </a:cubicBezTo>
                  <a:cubicBezTo>
                    <a:pt x="28155" y="62024"/>
                    <a:pt x="28155" y="67852"/>
                    <a:pt x="26885" y="73681"/>
                  </a:cubicBezTo>
                  <a:cubicBezTo>
                    <a:pt x="25615" y="83395"/>
                    <a:pt x="23075" y="92785"/>
                    <a:pt x="21805" y="102498"/>
                  </a:cubicBezTo>
                  <a:cubicBezTo>
                    <a:pt x="16725" y="112860"/>
                    <a:pt x="23075" y="366067"/>
                    <a:pt x="25615" y="376428"/>
                  </a:cubicBezTo>
                  <a:cubicBezTo>
                    <a:pt x="25615" y="387437"/>
                    <a:pt x="25615" y="398770"/>
                    <a:pt x="26885" y="409779"/>
                  </a:cubicBezTo>
                  <a:cubicBezTo>
                    <a:pt x="26885" y="417874"/>
                    <a:pt x="29425" y="425968"/>
                    <a:pt x="29425" y="434063"/>
                  </a:cubicBezTo>
                  <a:cubicBezTo>
                    <a:pt x="29425" y="442806"/>
                    <a:pt x="29425" y="451548"/>
                    <a:pt x="28155" y="461669"/>
                  </a:cubicBezTo>
                  <a:lnTo>
                    <a:pt x="28155" y="471829"/>
                  </a:lnTo>
                  <a:cubicBezTo>
                    <a:pt x="28155" y="481989"/>
                    <a:pt x="31965" y="485799"/>
                    <a:pt x="40855" y="485799"/>
                  </a:cubicBezTo>
                  <a:cubicBezTo>
                    <a:pt x="69498" y="485799"/>
                    <a:pt x="102919" y="487069"/>
                    <a:pt x="133952" y="487069"/>
                  </a:cubicBezTo>
                  <a:cubicBezTo>
                    <a:pt x="179309" y="487069"/>
                    <a:pt x="227052" y="484529"/>
                    <a:pt x="272409" y="487069"/>
                  </a:cubicBezTo>
                  <a:cubicBezTo>
                    <a:pt x="346412" y="490879"/>
                    <a:pt x="420414" y="493419"/>
                    <a:pt x="494417" y="492149"/>
                  </a:cubicBezTo>
                  <a:cubicBezTo>
                    <a:pt x="542161" y="490879"/>
                    <a:pt x="587517" y="493419"/>
                    <a:pt x="635261" y="493419"/>
                  </a:cubicBezTo>
                  <a:cubicBezTo>
                    <a:pt x="704489" y="493419"/>
                    <a:pt x="773718" y="492149"/>
                    <a:pt x="842946" y="493419"/>
                  </a:cubicBezTo>
                  <a:cubicBezTo>
                    <a:pt x="945595" y="494689"/>
                    <a:pt x="2072346" y="484529"/>
                    <a:pt x="2177382" y="487069"/>
                  </a:cubicBezTo>
                  <a:cubicBezTo>
                    <a:pt x="2222739" y="488339"/>
                    <a:pt x="2268095" y="489609"/>
                    <a:pt x="2311065" y="489609"/>
                  </a:cubicBezTo>
                  <a:cubicBezTo>
                    <a:pt x="2389842" y="492149"/>
                    <a:pt x="2466232" y="488339"/>
                    <a:pt x="2545009" y="492149"/>
                  </a:cubicBezTo>
                  <a:cubicBezTo>
                    <a:pt x="2609463" y="494689"/>
                    <a:pt x="2673917" y="494689"/>
                    <a:pt x="2738371" y="497229"/>
                  </a:cubicBezTo>
                  <a:cubicBezTo>
                    <a:pt x="2833858" y="501039"/>
                    <a:pt x="2929345" y="503579"/>
                    <a:pt x="3024833" y="504849"/>
                  </a:cubicBezTo>
                  <a:cubicBezTo>
                    <a:pt x="3055916" y="504849"/>
                    <a:pt x="3073696" y="503579"/>
                    <a:pt x="3094016" y="503579"/>
                  </a:cubicBezTo>
                  <a:close/>
                </a:path>
              </a:pathLst>
            </a:custGeom>
            <a:solidFill>
              <a:srgbClr val="2A2B39"/>
            </a:solidFill>
          </p:spPr>
        </p:sp>
      </p:grpSp>
      <p:grpSp>
        <p:nvGrpSpPr>
          <p:cNvPr name="Group 32" id="32"/>
          <p:cNvGrpSpPr/>
          <p:nvPr/>
        </p:nvGrpSpPr>
        <p:grpSpPr>
          <a:xfrm rot="0">
            <a:off x="6668987" y="5710896"/>
            <a:ext cx="4455625" cy="776114"/>
            <a:chOff x="0" y="0"/>
            <a:chExt cx="3153491" cy="549299"/>
          </a:xfrm>
        </p:grpSpPr>
        <p:sp>
          <p:nvSpPr>
            <p:cNvPr name="Freeform 33" id="33"/>
            <p:cNvSpPr/>
            <p:nvPr/>
          </p:nvSpPr>
          <p:spPr>
            <a:xfrm flipH="false" flipV="false" rot="0">
              <a:off x="40022" y="45156"/>
              <a:ext cx="3113470" cy="503437"/>
            </a:xfrm>
            <a:custGeom>
              <a:avLst/>
              <a:gdLst/>
              <a:ahLst/>
              <a:cxnLst/>
              <a:rect r="r" b="b" t="t" l="l"/>
              <a:pathLst>
                <a:path h="503437" w="3113470">
                  <a:moveTo>
                    <a:pt x="618" y="473663"/>
                  </a:moveTo>
                  <a:cubicBezTo>
                    <a:pt x="-1922" y="482552"/>
                    <a:pt x="3158" y="488902"/>
                    <a:pt x="19712" y="490173"/>
                  </a:cubicBezTo>
                  <a:cubicBezTo>
                    <a:pt x="38810" y="491442"/>
                    <a:pt x="55520" y="491442"/>
                    <a:pt x="74618" y="491442"/>
                  </a:cubicBezTo>
                  <a:cubicBezTo>
                    <a:pt x="151008" y="492713"/>
                    <a:pt x="227397" y="492713"/>
                    <a:pt x="306175" y="493983"/>
                  </a:cubicBezTo>
                  <a:cubicBezTo>
                    <a:pt x="349144" y="495252"/>
                    <a:pt x="392113" y="496523"/>
                    <a:pt x="432695" y="497792"/>
                  </a:cubicBezTo>
                  <a:cubicBezTo>
                    <a:pt x="504311" y="499063"/>
                    <a:pt x="573539" y="499063"/>
                    <a:pt x="645155" y="500333"/>
                  </a:cubicBezTo>
                  <a:cubicBezTo>
                    <a:pt x="673801" y="500333"/>
                    <a:pt x="700060" y="500333"/>
                    <a:pt x="728706" y="499063"/>
                  </a:cubicBezTo>
                  <a:cubicBezTo>
                    <a:pt x="740642" y="499063"/>
                    <a:pt x="754965" y="497792"/>
                    <a:pt x="766901" y="497792"/>
                  </a:cubicBezTo>
                  <a:cubicBezTo>
                    <a:pt x="814645" y="499063"/>
                    <a:pt x="1769519" y="490173"/>
                    <a:pt x="1817263" y="491442"/>
                  </a:cubicBezTo>
                  <a:cubicBezTo>
                    <a:pt x="1884104" y="492713"/>
                    <a:pt x="2067917" y="492713"/>
                    <a:pt x="2134758" y="492713"/>
                  </a:cubicBezTo>
                  <a:cubicBezTo>
                    <a:pt x="2161017" y="492713"/>
                    <a:pt x="2184889" y="491442"/>
                    <a:pt x="2211148" y="491442"/>
                  </a:cubicBezTo>
                  <a:lnTo>
                    <a:pt x="2340056" y="495252"/>
                  </a:lnTo>
                  <a:cubicBezTo>
                    <a:pt x="2433156" y="497792"/>
                    <a:pt x="2523869" y="495252"/>
                    <a:pt x="2616969" y="499063"/>
                  </a:cubicBezTo>
                  <a:cubicBezTo>
                    <a:pt x="2772136" y="504142"/>
                    <a:pt x="2929691" y="497792"/>
                    <a:pt x="3049969" y="502873"/>
                  </a:cubicBezTo>
                  <a:cubicBezTo>
                    <a:pt x="3070290" y="504142"/>
                    <a:pt x="3090609" y="502873"/>
                    <a:pt x="3113469" y="502873"/>
                  </a:cubicBezTo>
                  <a:lnTo>
                    <a:pt x="3113469" y="443183"/>
                  </a:lnTo>
                  <a:cubicBezTo>
                    <a:pt x="3112199" y="405421"/>
                    <a:pt x="3110929" y="389879"/>
                    <a:pt x="3110929" y="373365"/>
                  </a:cubicBezTo>
                  <a:cubicBezTo>
                    <a:pt x="3110929" y="354261"/>
                    <a:pt x="3114740" y="334834"/>
                    <a:pt x="3108390" y="315730"/>
                  </a:cubicBezTo>
                  <a:cubicBezTo>
                    <a:pt x="3100769" y="303102"/>
                    <a:pt x="3089340" y="54104"/>
                    <a:pt x="3089340" y="41477"/>
                  </a:cubicBezTo>
                  <a:cubicBezTo>
                    <a:pt x="3086799" y="32734"/>
                    <a:pt x="3085529" y="23668"/>
                    <a:pt x="3082990" y="14925"/>
                  </a:cubicBezTo>
                  <a:cubicBezTo>
                    <a:pt x="3082990" y="12335"/>
                    <a:pt x="3081719" y="9745"/>
                    <a:pt x="3080449" y="5644"/>
                  </a:cubicBezTo>
                  <a:cubicBezTo>
                    <a:pt x="3070290" y="3104"/>
                    <a:pt x="3061399" y="1834"/>
                    <a:pt x="3051240" y="564"/>
                  </a:cubicBezTo>
                  <a:cubicBezTo>
                    <a:pt x="3043619" y="-706"/>
                    <a:pt x="3035999" y="564"/>
                    <a:pt x="3029649" y="564"/>
                  </a:cubicBezTo>
                  <a:lnTo>
                    <a:pt x="7776" y="5644"/>
                  </a:lnTo>
                  <a:lnTo>
                    <a:pt x="618" y="473663"/>
                  </a:lnTo>
                  <a:close/>
                </a:path>
              </a:pathLst>
            </a:custGeom>
            <a:solidFill>
              <a:srgbClr val="AABCEE"/>
            </a:solidFill>
          </p:spPr>
        </p:sp>
        <p:sp>
          <p:nvSpPr>
            <p:cNvPr name="Freeform 34" id="34"/>
            <p:cNvSpPr/>
            <p:nvPr/>
          </p:nvSpPr>
          <p:spPr>
            <a:xfrm flipH="false" flipV="false" rot="0">
              <a:off x="11430" y="16510"/>
              <a:ext cx="3092532" cy="494689"/>
            </a:xfrm>
            <a:custGeom>
              <a:avLst/>
              <a:gdLst/>
              <a:ahLst/>
              <a:cxnLst/>
              <a:rect r="r" b="b" t="t" l="l"/>
              <a:pathLst>
                <a:path h="494689" w="3092532">
                  <a:moveTo>
                    <a:pt x="3092532" y="494689"/>
                  </a:moveTo>
                  <a:lnTo>
                    <a:pt x="0" y="487069"/>
                  </a:lnTo>
                  <a:lnTo>
                    <a:pt x="0" y="178917"/>
                  </a:lnTo>
                  <a:lnTo>
                    <a:pt x="7620" y="20320"/>
                  </a:lnTo>
                  <a:lnTo>
                    <a:pt x="1547456" y="0"/>
                  </a:lnTo>
                  <a:lnTo>
                    <a:pt x="3070942" y="8890"/>
                  </a:lnTo>
                  <a:close/>
                </a:path>
              </a:pathLst>
            </a:custGeom>
            <a:solidFill>
              <a:srgbClr val="C7D5FD"/>
            </a:solidFill>
          </p:spPr>
        </p:sp>
        <p:sp>
          <p:nvSpPr>
            <p:cNvPr name="Freeform 35" id="35"/>
            <p:cNvSpPr/>
            <p:nvPr/>
          </p:nvSpPr>
          <p:spPr>
            <a:xfrm flipH="false" flipV="false" rot="0">
              <a:off x="-215" y="0"/>
              <a:ext cx="3116876" cy="520653"/>
            </a:xfrm>
            <a:custGeom>
              <a:avLst/>
              <a:gdLst/>
              <a:ahLst/>
              <a:cxnLst/>
              <a:rect r="r" b="b" t="t" l="l"/>
              <a:pathLst>
                <a:path h="520653" w="3116876">
                  <a:moveTo>
                    <a:pt x="3083856" y="21590"/>
                  </a:moveTo>
                  <a:cubicBezTo>
                    <a:pt x="3085127" y="34290"/>
                    <a:pt x="3085127" y="44450"/>
                    <a:pt x="3086396" y="52634"/>
                  </a:cubicBezTo>
                  <a:cubicBezTo>
                    <a:pt x="3088936" y="61377"/>
                    <a:pt x="3090206" y="70443"/>
                    <a:pt x="3092746" y="79185"/>
                  </a:cubicBezTo>
                  <a:cubicBezTo>
                    <a:pt x="3092746" y="91813"/>
                    <a:pt x="3105446" y="340811"/>
                    <a:pt x="3111796" y="353439"/>
                  </a:cubicBezTo>
                  <a:cubicBezTo>
                    <a:pt x="3118146" y="372542"/>
                    <a:pt x="3114336" y="391970"/>
                    <a:pt x="3114336" y="411074"/>
                  </a:cubicBezTo>
                  <a:cubicBezTo>
                    <a:pt x="3114336" y="427911"/>
                    <a:pt x="3115606" y="443453"/>
                    <a:pt x="3116877" y="460398"/>
                  </a:cubicBezTo>
                  <a:lnTo>
                    <a:pt x="3116877" y="520089"/>
                  </a:lnTo>
                  <a:cubicBezTo>
                    <a:pt x="3094016" y="520089"/>
                    <a:pt x="3073696" y="521358"/>
                    <a:pt x="3053377" y="520089"/>
                  </a:cubicBezTo>
                  <a:cubicBezTo>
                    <a:pt x="2900699" y="515008"/>
                    <a:pt x="2743145" y="521358"/>
                    <a:pt x="2587978" y="516279"/>
                  </a:cubicBezTo>
                  <a:cubicBezTo>
                    <a:pt x="2494878" y="512469"/>
                    <a:pt x="2404165" y="515008"/>
                    <a:pt x="2311065" y="512469"/>
                  </a:cubicBezTo>
                  <a:lnTo>
                    <a:pt x="2182157" y="508658"/>
                  </a:lnTo>
                  <a:cubicBezTo>
                    <a:pt x="2155898" y="508658"/>
                    <a:pt x="2132026" y="509929"/>
                    <a:pt x="2105767" y="509929"/>
                  </a:cubicBezTo>
                  <a:cubicBezTo>
                    <a:pt x="2038925" y="508658"/>
                    <a:pt x="1855112" y="509929"/>
                    <a:pt x="1788271" y="508658"/>
                  </a:cubicBezTo>
                  <a:cubicBezTo>
                    <a:pt x="1740527" y="507389"/>
                    <a:pt x="785654" y="516279"/>
                    <a:pt x="737910" y="515008"/>
                  </a:cubicBezTo>
                  <a:cubicBezTo>
                    <a:pt x="725974" y="515008"/>
                    <a:pt x="711651" y="516279"/>
                    <a:pt x="699715" y="516279"/>
                  </a:cubicBezTo>
                  <a:cubicBezTo>
                    <a:pt x="671069" y="516279"/>
                    <a:pt x="644810" y="517548"/>
                    <a:pt x="616163" y="517548"/>
                  </a:cubicBezTo>
                  <a:cubicBezTo>
                    <a:pt x="544548" y="517548"/>
                    <a:pt x="475319" y="516279"/>
                    <a:pt x="403704" y="515008"/>
                  </a:cubicBezTo>
                  <a:cubicBezTo>
                    <a:pt x="360735" y="513739"/>
                    <a:pt x="317765" y="512469"/>
                    <a:pt x="277183" y="511198"/>
                  </a:cubicBezTo>
                  <a:cubicBezTo>
                    <a:pt x="200793" y="509929"/>
                    <a:pt x="124403" y="508658"/>
                    <a:pt x="45626" y="508658"/>
                  </a:cubicBezTo>
                  <a:cubicBezTo>
                    <a:pt x="34505" y="508658"/>
                    <a:pt x="25615" y="508658"/>
                    <a:pt x="15455" y="507389"/>
                  </a:cubicBezTo>
                  <a:cubicBezTo>
                    <a:pt x="6565" y="506119"/>
                    <a:pt x="1485" y="499769"/>
                    <a:pt x="4025" y="490879"/>
                  </a:cubicBezTo>
                  <a:cubicBezTo>
                    <a:pt x="12915" y="459643"/>
                    <a:pt x="9105" y="451548"/>
                    <a:pt x="7835" y="443129"/>
                  </a:cubicBezTo>
                  <a:cubicBezTo>
                    <a:pt x="6565" y="425968"/>
                    <a:pt x="2755" y="409131"/>
                    <a:pt x="4025" y="391970"/>
                  </a:cubicBezTo>
                  <a:cubicBezTo>
                    <a:pt x="1485" y="370600"/>
                    <a:pt x="-3595" y="106060"/>
                    <a:pt x="4025" y="84366"/>
                  </a:cubicBezTo>
                  <a:cubicBezTo>
                    <a:pt x="5295" y="80157"/>
                    <a:pt x="4025" y="75623"/>
                    <a:pt x="5295" y="71414"/>
                  </a:cubicBezTo>
                  <a:cubicBezTo>
                    <a:pt x="6565" y="64615"/>
                    <a:pt x="9105" y="57167"/>
                    <a:pt x="10375" y="44450"/>
                  </a:cubicBezTo>
                  <a:cubicBezTo>
                    <a:pt x="10375" y="41910"/>
                    <a:pt x="11645" y="39370"/>
                    <a:pt x="12915" y="38100"/>
                  </a:cubicBezTo>
                  <a:cubicBezTo>
                    <a:pt x="34505" y="35560"/>
                    <a:pt x="64724" y="30480"/>
                    <a:pt x="102919" y="29210"/>
                  </a:cubicBezTo>
                  <a:cubicBezTo>
                    <a:pt x="167373" y="25400"/>
                    <a:pt x="231827" y="22860"/>
                    <a:pt x="298668" y="20320"/>
                  </a:cubicBezTo>
                  <a:cubicBezTo>
                    <a:pt x="344024" y="17780"/>
                    <a:pt x="389381" y="16510"/>
                    <a:pt x="432350" y="13970"/>
                  </a:cubicBezTo>
                  <a:cubicBezTo>
                    <a:pt x="475320" y="11430"/>
                    <a:pt x="520676" y="8890"/>
                    <a:pt x="563645" y="8890"/>
                  </a:cubicBezTo>
                  <a:cubicBezTo>
                    <a:pt x="611389" y="7620"/>
                    <a:pt x="659133" y="10160"/>
                    <a:pt x="706876" y="8890"/>
                  </a:cubicBezTo>
                  <a:cubicBezTo>
                    <a:pt x="766556" y="8890"/>
                    <a:pt x="1847951" y="6350"/>
                    <a:pt x="1907630" y="5080"/>
                  </a:cubicBezTo>
                  <a:cubicBezTo>
                    <a:pt x="1964923" y="3810"/>
                    <a:pt x="2022215" y="2540"/>
                    <a:pt x="2081895" y="2540"/>
                  </a:cubicBezTo>
                  <a:cubicBezTo>
                    <a:pt x="2179769" y="1270"/>
                    <a:pt x="2275257" y="0"/>
                    <a:pt x="2373131" y="0"/>
                  </a:cubicBezTo>
                  <a:cubicBezTo>
                    <a:pt x="2413714" y="0"/>
                    <a:pt x="2456683" y="2540"/>
                    <a:pt x="2497265" y="2540"/>
                  </a:cubicBezTo>
                  <a:cubicBezTo>
                    <a:pt x="2609463" y="3810"/>
                    <a:pt x="2724047" y="5080"/>
                    <a:pt x="2836245" y="7620"/>
                  </a:cubicBezTo>
                  <a:cubicBezTo>
                    <a:pt x="2895925" y="8890"/>
                    <a:pt x="2955604" y="12700"/>
                    <a:pt x="3015284" y="16510"/>
                  </a:cubicBezTo>
                  <a:lnTo>
                    <a:pt x="3053377" y="16510"/>
                  </a:lnTo>
                  <a:cubicBezTo>
                    <a:pt x="3064806" y="17780"/>
                    <a:pt x="3073696" y="20320"/>
                    <a:pt x="3083856" y="21590"/>
                  </a:cubicBezTo>
                  <a:close/>
                  <a:moveTo>
                    <a:pt x="3094016" y="503579"/>
                  </a:moveTo>
                  <a:cubicBezTo>
                    <a:pt x="3095286" y="487069"/>
                    <a:pt x="3096556" y="474369"/>
                    <a:pt x="3096556" y="461669"/>
                  </a:cubicBezTo>
                  <a:cubicBezTo>
                    <a:pt x="3095286" y="441834"/>
                    <a:pt x="3094016" y="424673"/>
                    <a:pt x="3094016" y="406217"/>
                  </a:cubicBezTo>
                  <a:cubicBezTo>
                    <a:pt x="3094016" y="397798"/>
                    <a:pt x="3096556" y="389380"/>
                    <a:pt x="3095286" y="380961"/>
                  </a:cubicBezTo>
                  <a:cubicBezTo>
                    <a:pt x="3095286" y="373190"/>
                    <a:pt x="3094016" y="365095"/>
                    <a:pt x="3092746" y="357324"/>
                  </a:cubicBezTo>
                  <a:cubicBezTo>
                    <a:pt x="3087666" y="345344"/>
                    <a:pt x="3076236" y="97318"/>
                    <a:pt x="3076236" y="85337"/>
                  </a:cubicBezTo>
                  <a:cubicBezTo>
                    <a:pt x="3073696" y="75300"/>
                    <a:pt x="3071156" y="64938"/>
                    <a:pt x="3068616" y="54901"/>
                  </a:cubicBezTo>
                  <a:cubicBezTo>
                    <a:pt x="3067346" y="44450"/>
                    <a:pt x="3066077" y="43180"/>
                    <a:pt x="3048705" y="41910"/>
                  </a:cubicBezTo>
                  <a:cubicBezTo>
                    <a:pt x="3041543" y="41910"/>
                    <a:pt x="3036769" y="41910"/>
                    <a:pt x="3029607" y="40640"/>
                  </a:cubicBezTo>
                  <a:cubicBezTo>
                    <a:pt x="2969928" y="36830"/>
                    <a:pt x="2907861" y="31750"/>
                    <a:pt x="2848181" y="30480"/>
                  </a:cubicBezTo>
                  <a:cubicBezTo>
                    <a:pt x="2702563" y="26670"/>
                    <a:pt x="2554557" y="25400"/>
                    <a:pt x="2408939" y="22860"/>
                  </a:cubicBezTo>
                  <a:lnTo>
                    <a:pt x="2237062" y="22860"/>
                  </a:lnTo>
                  <a:cubicBezTo>
                    <a:pt x="2160672" y="22860"/>
                    <a:pt x="2084282" y="22860"/>
                    <a:pt x="2010279" y="24130"/>
                  </a:cubicBezTo>
                  <a:cubicBezTo>
                    <a:pt x="1945825" y="25400"/>
                    <a:pt x="859656" y="29210"/>
                    <a:pt x="795202" y="29210"/>
                  </a:cubicBezTo>
                  <a:cubicBezTo>
                    <a:pt x="690166" y="29210"/>
                    <a:pt x="585130" y="26670"/>
                    <a:pt x="480094" y="33020"/>
                  </a:cubicBezTo>
                  <a:cubicBezTo>
                    <a:pt x="425189" y="36830"/>
                    <a:pt x="372671" y="36830"/>
                    <a:pt x="320152" y="38100"/>
                  </a:cubicBezTo>
                  <a:cubicBezTo>
                    <a:pt x="229440" y="41910"/>
                    <a:pt x="138726" y="45720"/>
                    <a:pt x="48013" y="50800"/>
                  </a:cubicBezTo>
                  <a:cubicBezTo>
                    <a:pt x="33235" y="50800"/>
                    <a:pt x="30695" y="52310"/>
                    <a:pt x="29425" y="56196"/>
                  </a:cubicBezTo>
                  <a:cubicBezTo>
                    <a:pt x="28155" y="62024"/>
                    <a:pt x="28155" y="67852"/>
                    <a:pt x="26885" y="73681"/>
                  </a:cubicBezTo>
                  <a:cubicBezTo>
                    <a:pt x="25615" y="83395"/>
                    <a:pt x="23075" y="92785"/>
                    <a:pt x="21805" y="102498"/>
                  </a:cubicBezTo>
                  <a:cubicBezTo>
                    <a:pt x="16725" y="112860"/>
                    <a:pt x="23075" y="366067"/>
                    <a:pt x="25615" y="376428"/>
                  </a:cubicBezTo>
                  <a:cubicBezTo>
                    <a:pt x="25615" y="387437"/>
                    <a:pt x="25615" y="398770"/>
                    <a:pt x="26885" y="409779"/>
                  </a:cubicBezTo>
                  <a:cubicBezTo>
                    <a:pt x="26885" y="417874"/>
                    <a:pt x="29425" y="425968"/>
                    <a:pt x="29425" y="434063"/>
                  </a:cubicBezTo>
                  <a:cubicBezTo>
                    <a:pt x="29425" y="442806"/>
                    <a:pt x="29425" y="451548"/>
                    <a:pt x="28155" y="461669"/>
                  </a:cubicBezTo>
                  <a:lnTo>
                    <a:pt x="28155" y="471829"/>
                  </a:lnTo>
                  <a:cubicBezTo>
                    <a:pt x="28155" y="481989"/>
                    <a:pt x="31965" y="485799"/>
                    <a:pt x="40855" y="485799"/>
                  </a:cubicBezTo>
                  <a:cubicBezTo>
                    <a:pt x="69498" y="485799"/>
                    <a:pt x="102919" y="487069"/>
                    <a:pt x="133952" y="487069"/>
                  </a:cubicBezTo>
                  <a:cubicBezTo>
                    <a:pt x="179309" y="487069"/>
                    <a:pt x="227052" y="484529"/>
                    <a:pt x="272409" y="487069"/>
                  </a:cubicBezTo>
                  <a:cubicBezTo>
                    <a:pt x="346412" y="490879"/>
                    <a:pt x="420414" y="493419"/>
                    <a:pt x="494417" y="492149"/>
                  </a:cubicBezTo>
                  <a:cubicBezTo>
                    <a:pt x="542161" y="490879"/>
                    <a:pt x="587517" y="493419"/>
                    <a:pt x="635261" y="493419"/>
                  </a:cubicBezTo>
                  <a:cubicBezTo>
                    <a:pt x="704489" y="493419"/>
                    <a:pt x="773718" y="492149"/>
                    <a:pt x="842946" y="493419"/>
                  </a:cubicBezTo>
                  <a:cubicBezTo>
                    <a:pt x="945595" y="494689"/>
                    <a:pt x="2072346" y="484529"/>
                    <a:pt x="2177382" y="487069"/>
                  </a:cubicBezTo>
                  <a:cubicBezTo>
                    <a:pt x="2222739" y="488339"/>
                    <a:pt x="2268095" y="489609"/>
                    <a:pt x="2311065" y="489609"/>
                  </a:cubicBezTo>
                  <a:cubicBezTo>
                    <a:pt x="2389842" y="492149"/>
                    <a:pt x="2466232" y="488339"/>
                    <a:pt x="2545009" y="492149"/>
                  </a:cubicBezTo>
                  <a:cubicBezTo>
                    <a:pt x="2609463" y="494689"/>
                    <a:pt x="2673917" y="494689"/>
                    <a:pt x="2738371" y="497229"/>
                  </a:cubicBezTo>
                  <a:cubicBezTo>
                    <a:pt x="2833858" y="501039"/>
                    <a:pt x="2929345" y="503579"/>
                    <a:pt x="3024833" y="504849"/>
                  </a:cubicBezTo>
                  <a:cubicBezTo>
                    <a:pt x="3055916" y="504849"/>
                    <a:pt x="3073696" y="503579"/>
                    <a:pt x="3094016" y="503579"/>
                  </a:cubicBezTo>
                  <a:close/>
                </a:path>
              </a:pathLst>
            </a:custGeom>
            <a:solidFill>
              <a:srgbClr val="2A2B39"/>
            </a:solidFill>
          </p:spPr>
        </p:sp>
      </p:grpSp>
      <p:grpSp>
        <p:nvGrpSpPr>
          <p:cNvPr name="Group 36" id="36"/>
          <p:cNvGrpSpPr/>
          <p:nvPr/>
        </p:nvGrpSpPr>
        <p:grpSpPr>
          <a:xfrm rot="0">
            <a:off x="6668987" y="7574135"/>
            <a:ext cx="4455625" cy="776114"/>
            <a:chOff x="0" y="0"/>
            <a:chExt cx="3153491" cy="549299"/>
          </a:xfrm>
        </p:grpSpPr>
        <p:sp>
          <p:nvSpPr>
            <p:cNvPr name="Freeform 37" id="37"/>
            <p:cNvSpPr/>
            <p:nvPr/>
          </p:nvSpPr>
          <p:spPr>
            <a:xfrm flipH="false" flipV="false" rot="0">
              <a:off x="40022" y="45156"/>
              <a:ext cx="3113470" cy="503437"/>
            </a:xfrm>
            <a:custGeom>
              <a:avLst/>
              <a:gdLst/>
              <a:ahLst/>
              <a:cxnLst/>
              <a:rect r="r" b="b" t="t" l="l"/>
              <a:pathLst>
                <a:path h="503437" w="3113470">
                  <a:moveTo>
                    <a:pt x="618" y="473663"/>
                  </a:moveTo>
                  <a:cubicBezTo>
                    <a:pt x="-1922" y="482552"/>
                    <a:pt x="3158" y="488902"/>
                    <a:pt x="19712" y="490173"/>
                  </a:cubicBezTo>
                  <a:cubicBezTo>
                    <a:pt x="38810" y="491442"/>
                    <a:pt x="55520" y="491442"/>
                    <a:pt x="74618" y="491442"/>
                  </a:cubicBezTo>
                  <a:cubicBezTo>
                    <a:pt x="151008" y="492713"/>
                    <a:pt x="227397" y="492713"/>
                    <a:pt x="306175" y="493983"/>
                  </a:cubicBezTo>
                  <a:cubicBezTo>
                    <a:pt x="349144" y="495252"/>
                    <a:pt x="392113" y="496523"/>
                    <a:pt x="432695" y="497792"/>
                  </a:cubicBezTo>
                  <a:cubicBezTo>
                    <a:pt x="504311" y="499063"/>
                    <a:pt x="573539" y="499063"/>
                    <a:pt x="645155" y="500333"/>
                  </a:cubicBezTo>
                  <a:cubicBezTo>
                    <a:pt x="673801" y="500333"/>
                    <a:pt x="700060" y="500333"/>
                    <a:pt x="728706" y="499063"/>
                  </a:cubicBezTo>
                  <a:cubicBezTo>
                    <a:pt x="740642" y="499063"/>
                    <a:pt x="754965" y="497792"/>
                    <a:pt x="766901" y="497792"/>
                  </a:cubicBezTo>
                  <a:cubicBezTo>
                    <a:pt x="814645" y="499063"/>
                    <a:pt x="1769519" y="490173"/>
                    <a:pt x="1817263" y="491442"/>
                  </a:cubicBezTo>
                  <a:cubicBezTo>
                    <a:pt x="1884104" y="492713"/>
                    <a:pt x="2067917" y="492713"/>
                    <a:pt x="2134758" y="492713"/>
                  </a:cubicBezTo>
                  <a:cubicBezTo>
                    <a:pt x="2161017" y="492713"/>
                    <a:pt x="2184889" y="491442"/>
                    <a:pt x="2211148" y="491442"/>
                  </a:cubicBezTo>
                  <a:lnTo>
                    <a:pt x="2340056" y="495252"/>
                  </a:lnTo>
                  <a:cubicBezTo>
                    <a:pt x="2433156" y="497792"/>
                    <a:pt x="2523869" y="495252"/>
                    <a:pt x="2616969" y="499063"/>
                  </a:cubicBezTo>
                  <a:cubicBezTo>
                    <a:pt x="2772136" y="504142"/>
                    <a:pt x="2929691" y="497792"/>
                    <a:pt x="3049969" y="502873"/>
                  </a:cubicBezTo>
                  <a:cubicBezTo>
                    <a:pt x="3070290" y="504142"/>
                    <a:pt x="3090609" y="502873"/>
                    <a:pt x="3113469" y="502873"/>
                  </a:cubicBezTo>
                  <a:lnTo>
                    <a:pt x="3113469" y="443183"/>
                  </a:lnTo>
                  <a:cubicBezTo>
                    <a:pt x="3112199" y="405421"/>
                    <a:pt x="3110929" y="389879"/>
                    <a:pt x="3110929" y="373365"/>
                  </a:cubicBezTo>
                  <a:cubicBezTo>
                    <a:pt x="3110929" y="354261"/>
                    <a:pt x="3114740" y="334834"/>
                    <a:pt x="3108390" y="315730"/>
                  </a:cubicBezTo>
                  <a:cubicBezTo>
                    <a:pt x="3100769" y="303102"/>
                    <a:pt x="3089340" y="54104"/>
                    <a:pt x="3089340" y="41477"/>
                  </a:cubicBezTo>
                  <a:cubicBezTo>
                    <a:pt x="3086799" y="32734"/>
                    <a:pt x="3085529" y="23668"/>
                    <a:pt x="3082990" y="14925"/>
                  </a:cubicBezTo>
                  <a:cubicBezTo>
                    <a:pt x="3082990" y="12335"/>
                    <a:pt x="3081719" y="9745"/>
                    <a:pt x="3080449" y="5644"/>
                  </a:cubicBezTo>
                  <a:cubicBezTo>
                    <a:pt x="3070290" y="3104"/>
                    <a:pt x="3061399" y="1834"/>
                    <a:pt x="3051240" y="564"/>
                  </a:cubicBezTo>
                  <a:cubicBezTo>
                    <a:pt x="3043619" y="-706"/>
                    <a:pt x="3035999" y="564"/>
                    <a:pt x="3029649" y="564"/>
                  </a:cubicBezTo>
                  <a:lnTo>
                    <a:pt x="7776" y="5644"/>
                  </a:lnTo>
                  <a:lnTo>
                    <a:pt x="618" y="473663"/>
                  </a:lnTo>
                  <a:close/>
                </a:path>
              </a:pathLst>
            </a:custGeom>
            <a:solidFill>
              <a:srgbClr val="FFD6C5"/>
            </a:solidFill>
          </p:spPr>
        </p:sp>
        <p:sp>
          <p:nvSpPr>
            <p:cNvPr name="Freeform 38" id="38"/>
            <p:cNvSpPr/>
            <p:nvPr/>
          </p:nvSpPr>
          <p:spPr>
            <a:xfrm flipH="false" flipV="false" rot="0">
              <a:off x="11430" y="16510"/>
              <a:ext cx="3092532" cy="494689"/>
            </a:xfrm>
            <a:custGeom>
              <a:avLst/>
              <a:gdLst/>
              <a:ahLst/>
              <a:cxnLst/>
              <a:rect r="r" b="b" t="t" l="l"/>
              <a:pathLst>
                <a:path h="494689" w="3092532">
                  <a:moveTo>
                    <a:pt x="3092532" y="494689"/>
                  </a:moveTo>
                  <a:lnTo>
                    <a:pt x="0" y="487069"/>
                  </a:lnTo>
                  <a:lnTo>
                    <a:pt x="0" y="178917"/>
                  </a:lnTo>
                  <a:lnTo>
                    <a:pt x="7620" y="20320"/>
                  </a:lnTo>
                  <a:lnTo>
                    <a:pt x="1547456" y="0"/>
                  </a:lnTo>
                  <a:lnTo>
                    <a:pt x="3070942" y="8890"/>
                  </a:lnTo>
                  <a:close/>
                </a:path>
              </a:pathLst>
            </a:custGeom>
            <a:solidFill>
              <a:srgbClr val="FFD6C5"/>
            </a:solidFill>
          </p:spPr>
        </p:sp>
        <p:sp>
          <p:nvSpPr>
            <p:cNvPr name="Freeform 39" id="39"/>
            <p:cNvSpPr/>
            <p:nvPr/>
          </p:nvSpPr>
          <p:spPr>
            <a:xfrm flipH="false" flipV="false" rot="0">
              <a:off x="-215" y="0"/>
              <a:ext cx="3116876" cy="520653"/>
            </a:xfrm>
            <a:custGeom>
              <a:avLst/>
              <a:gdLst/>
              <a:ahLst/>
              <a:cxnLst/>
              <a:rect r="r" b="b" t="t" l="l"/>
              <a:pathLst>
                <a:path h="520653" w="3116876">
                  <a:moveTo>
                    <a:pt x="3083856" y="21590"/>
                  </a:moveTo>
                  <a:cubicBezTo>
                    <a:pt x="3085127" y="34290"/>
                    <a:pt x="3085127" y="44450"/>
                    <a:pt x="3086396" y="52634"/>
                  </a:cubicBezTo>
                  <a:cubicBezTo>
                    <a:pt x="3088936" y="61377"/>
                    <a:pt x="3090206" y="70443"/>
                    <a:pt x="3092746" y="79185"/>
                  </a:cubicBezTo>
                  <a:cubicBezTo>
                    <a:pt x="3092746" y="91813"/>
                    <a:pt x="3105446" y="340811"/>
                    <a:pt x="3111796" y="353439"/>
                  </a:cubicBezTo>
                  <a:cubicBezTo>
                    <a:pt x="3118146" y="372542"/>
                    <a:pt x="3114336" y="391970"/>
                    <a:pt x="3114336" y="411074"/>
                  </a:cubicBezTo>
                  <a:cubicBezTo>
                    <a:pt x="3114336" y="427911"/>
                    <a:pt x="3115606" y="443453"/>
                    <a:pt x="3116877" y="460398"/>
                  </a:cubicBezTo>
                  <a:lnTo>
                    <a:pt x="3116877" y="520089"/>
                  </a:lnTo>
                  <a:cubicBezTo>
                    <a:pt x="3094016" y="520089"/>
                    <a:pt x="3073696" y="521358"/>
                    <a:pt x="3053377" y="520089"/>
                  </a:cubicBezTo>
                  <a:cubicBezTo>
                    <a:pt x="2900699" y="515008"/>
                    <a:pt x="2743145" y="521358"/>
                    <a:pt x="2587978" y="516279"/>
                  </a:cubicBezTo>
                  <a:cubicBezTo>
                    <a:pt x="2494878" y="512469"/>
                    <a:pt x="2404165" y="515008"/>
                    <a:pt x="2311065" y="512469"/>
                  </a:cubicBezTo>
                  <a:lnTo>
                    <a:pt x="2182157" y="508658"/>
                  </a:lnTo>
                  <a:cubicBezTo>
                    <a:pt x="2155898" y="508658"/>
                    <a:pt x="2132026" y="509929"/>
                    <a:pt x="2105767" y="509929"/>
                  </a:cubicBezTo>
                  <a:cubicBezTo>
                    <a:pt x="2038925" y="508658"/>
                    <a:pt x="1855112" y="509929"/>
                    <a:pt x="1788271" y="508658"/>
                  </a:cubicBezTo>
                  <a:cubicBezTo>
                    <a:pt x="1740527" y="507389"/>
                    <a:pt x="785654" y="516279"/>
                    <a:pt x="737910" y="515008"/>
                  </a:cubicBezTo>
                  <a:cubicBezTo>
                    <a:pt x="725974" y="515008"/>
                    <a:pt x="711651" y="516279"/>
                    <a:pt x="699715" y="516279"/>
                  </a:cubicBezTo>
                  <a:cubicBezTo>
                    <a:pt x="671069" y="516279"/>
                    <a:pt x="644810" y="517548"/>
                    <a:pt x="616163" y="517548"/>
                  </a:cubicBezTo>
                  <a:cubicBezTo>
                    <a:pt x="544548" y="517548"/>
                    <a:pt x="475319" y="516279"/>
                    <a:pt x="403704" y="515008"/>
                  </a:cubicBezTo>
                  <a:cubicBezTo>
                    <a:pt x="360735" y="513739"/>
                    <a:pt x="317765" y="512469"/>
                    <a:pt x="277183" y="511198"/>
                  </a:cubicBezTo>
                  <a:cubicBezTo>
                    <a:pt x="200793" y="509929"/>
                    <a:pt x="124403" y="508658"/>
                    <a:pt x="45626" y="508658"/>
                  </a:cubicBezTo>
                  <a:cubicBezTo>
                    <a:pt x="34505" y="508658"/>
                    <a:pt x="25615" y="508658"/>
                    <a:pt x="15455" y="507389"/>
                  </a:cubicBezTo>
                  <a:cubicBezTo>
                    <a:pt x="6565" y="506119"/>
                    <a:pt x="1485" y="499769"/>
                    <a:pt x="4025" y="490879"/>
                  </a:cubicBezTo>
                  <a:cubicBezTo>
                    <a:pt x="12915" y="459643"/>
                    <a:pt x="9105" y="451548"/>
                    <a:pt x="7835" y="443129"/>
                  </a:cubicBezTo>
                  <a:cubicBezTo>
                    <a:pt x="6565" y="425968"/>
                    <a:pt x="2755" y="409131"/>
                    <a:pt x="4025" y="391970"/>
                  </a:cubicBezTo>
                  <a:cubicBezTo>
                    <a:pt x="1485" y="370600"/>
                    <a:pt x="-3595" y="106060"/>
                    <a:pt x="4025" y="84366"/>
                  </a:cubicBezTo>
                  <a:cubicBezTo>
                    <a:pt x="5295" y="80157"/>
                    <a:pt x="4025" y="75623"/>
                    <a:pt x="5295" y="71414"/>
                  </a:cubicBezTo>
                  <a:cubicBezTo>
                    <a:pt x="6565" y="64615"/>
                    <a:pt x="9105" y="57167"/>
                    <a:pt x="10375" y="44450"/>
                  </a:cubicBezTo>
                  <a:cubicBezTo>
                    <a:pt x="10375" y="41910"/>
                    <a:pt x="11645" y="39370"/>
                    <a:pt x="12915" y="38100"/>
                  </a:cubicBezTo>
                  <a:cubicBezTo>
                    <a:pt x="34505" y="35560"/>
                    <a:pt x="64724" y="30480"/>
                    <a:pt x="102919" y="29210"/>
                  </a:cubicBezTo>
                  <a:cubicBezTo>
                    <a:pt x="167373" y="25400"/>
                    <a:pt x="231827" y="22860"/>
                    <a:pt x="298668" y="20320"/>
                  </a:cubicBezTo>
                  <a:cubicBezTo>
                    <a:pt x="344024" y="17780"/>
                    <a:pt x="389381" y="16510"/>
                    <a:pt x="432350" y="13970"/>
                  </a:cubicBezTo>
                  <a:cubicBezTo>
                    <a:pt x="475320" y="11430"/>
                    <a:pt x="520676" y="8890"/>
                    <a:pt x="563645" y="8890"/>
                  </a:cubicBezTo>
                  <a:cubicBezTo>
                    <a:pt x="611389" y="7620"/>
                    <a:pt x="659133" y="10160"/>
                    <a:pt x="706876" y="8890"/>
                  </a:cubicBezTo>
                  <a:cubicBezTo>
                    <a:pt x="766556" y="8890"/>
                    <a:pt x="1847951" y="6350"/>
                    <a:pt x="1907630" y="5080"/>
                  </a:cubicBezTo>
                  <a:cubicBezTo>
                    <a:pt x="1964923" y="3810"/>
                    <a:pt x="2022215" y="2540"/>
                    <a:pt x="2081895" y="2540"/>
                  </a:cubicBezTo>
                  <a:cubicBezTo>
                    <a:pt x="2179769" y="1270"/>
                    <a:pt x="2275257" y="0"/>
                    <a:pt x="2373131" y="0"/>
                  </a:cubicBezTo>
                  <a:cubicBezTo>
                    <a:pt x="2413714" y="0"/>
                    <a:pt x="2456683" y="2540"/>
                    <a:pt x="2497265" y="2540"/>
                  </a:cubicBezTo>
                  <a:cubicBezTo>
                    <a:pt x="2609463" y="3810"/>
                    <a:pt x="2724047" y="5080"/>
                    <a:pt x="2836245" y="7620"/>
                  </a:cubicBezTo>
                  <a:cubicBezTo>
                    <a:pt x="2895925" y="8890"/>
                    <a:pt x="2955604" y="12700"/>
                    <a:pt x="3015284" y="16510"/>
                  </a:cubicBezTo>
                  <a:lnTo>
                    <a:pt x="3053377" y="16510"/>
                  </a:lnTo>
                  <a:cubicBezTo>
                    <a:pt x="3064806" y="17780"/>
                    <a:pt x="3073696" y="20320"/>
                    <a:pt x="3083856" y="21590"/>
                  </a:cubicBezTo>
                  <a:close/>
                  <a:moveTo>
                    <a:pt x="3094016" y="503579"/>
                  </a:moveTo>
                  <a:cubicBezTo>
                    <a:pt x="3095286" y="487069"/>
                    <a:pt x="3096556" y="474369"/>
                    <a:pt x="3096556" y="461669"/>
                  </a:cubicBezTo>
                  <a:cubicBezTo>
                    <a:pt x="3095286" y="441834"/>
                    <a:pt x="3094016" y="424673"/>
                    <a:pt x="3094016" y="406217"/>
                  </a:cubicBezTo>
                  <a:cubicBezTo>
                    <a:pt x="3094016" y="397798"/>
                    <a:pt x="3096556" y="389380"/>
                    <a:pt x="3095286" y="380961"/>
                  </a:cubicBezTo>
                  <a:cubicBezTo>
                    <a:pt x="3095286" y="373190"/>
                    <a:pt x="3094016" y="365095"/>
                    <a:pt x="3092746" y="357324"/>
                  </a:cubicBezTo>
                  <a:cubicBezTo>
                    <a:pt x="3087666" y="345344"/>
                    <a:pt x="3076236" y="97318"/>
                    <a:pt x="3076236" y="85337"/>
                  </a:cubicBezTo>
                  <a:cubicBezTo>
                    <a:pt x="3073696" y="75300"/>
                    <a:pt x="3071156" y="64938"/>
                    <a:pt x="3068616" y="54901"/>
                  </a:cubicBezTo>
                  <a:cubicBezTo>
                    <a:pt x="3067346" y="44450"/>
                    <a:pt x="3066077" y="43180"/>
                    <a:pt x="3048705" y="41910"/>
                  </a:cubicBezTo>
                  <a:cubicBezTo>
                    <a:pt x="3041543" y="41910"/>
                    <a:pt x="3036769" y="41910"/>
                    <a:pt x="3029607" y="40640"/>
                  </a:cubicBezTo>
                  <a:cubicBezTo>
                    <a:pt x="2969928" y="36830"/>
                    <a:pt x="2907861" y="31750"/>
                    <a:pt x="2848181" y="30480"/>
                  </a:cubicBezTo>
                  <a:cubicBezTo>
                    <a:pt x="2702563" y="26670"/>
                    <a:pt x="2554557" y="25400"/>
                    <a:pt x="2408939" y="22860"/>
                  </a:cubicBezTo>
                  <a:lnTo>
                    <a:pt x="2237062" y="22860"/>
                  </a:lnTo>
                  <a:cubicBezTo>
                    <a:pt x="2160672" y="22860"/>
                    <a:pt x="2084282" y="22860"/>
                    <a:pt x="2010279" y="24130"/>
                  </a:cubicBezTo>
                  <a:cubicBezTo>
                    <a:pt x="1945825" y="25400"/>
                    <a:pt x="859656" y="29210"/>
                    <a:pt x="795202" y="29210"/>
                  </a:cubicBezTo>
                  <a:cubicBezTo>
                    <a:pt x="690166" y="29210"/>
                    <a:pt x="585130" y="26670"/>
                    <a:pt x="480094" y="33020"/>
                  </a:cubicBezTo>
                  <a:cubicBezTo>
                    <a:pt x="425189" y="36830"/>
                    <a:pt x="372671" y="36830"/>
                    <a:pt x="320152" y="38100"/>
                  </a:cubicBezTo>
                  <a:cubicBezTo>
                    <a:pt x="229440" y="41910"/>
                    <a:pt x="138726" y="45720"/>
                    <a:pt x="48013" y="50800"/>
                  </a:cubicBezTo>
                  <a:cubicBezTo>
                    <a:pt x="33235" y="50800"/>
                    <a:pt x="30695" y="52310"/>
                    <a:pt x="29425" y="56196"/>
                  </a:cubicBezTo>
                  <a:cubicBezTo>
                    <a:pt x="28155" y="62024"/>
                    <a:pt x="28155" y="67852"/>
                    <a:pt x="26885" y="73681"/>
                  </a:cubicBezTo>
                  <a:cubicBezTo>
                    <a:pt x="25615" y="83395"/>
                    <a:pt x="23075" y="92785"/>
                    <a:pt x="21805" y="102498"/>
                  </a:cubicBezTo>
                  <a:cubicBezTo>
                    <a:pt x="16725" y="112860"/>
                    <a:pt x="23075" y="366067"/>
                    <a:pt x="25615" y="376428"/>
                  </a:cubicBezTo>
                  <a:cubicBezTo>
                    <a:pt x="25615" y="387437"/>
                    <a:pt x="25615" y="398770"/>
                    <a:pt x="26885" y="409779"/>
                  </a:cubicBezTo>
                  <a:cubicBezTo>
                    <a:pt x="26885" y="417874"/>
                    <a:pt x="29425" y="425968"/>
                    <a:pt x="29425" y="434063"/>
                  </a:cubicBezTo>
                  <a:cubicBezTo>
                    <a:pt x="29425" y="442806"/>
                    <a:pt x="29425" y="451548"/>
                    <a:pt x="28155" y="461669"/>
                  </a:cubicBezTo>
                  <a:lnTo>
                    <a:pt x="28155" y="471829"/>
                  </a:lnTo>
                  <a:cubicBezTo>
                    <a:pt x="28155" y="481989"/>
                    <a:pt x="31965" y="485799"/>
                    <a:pt x="40855" y="485799"/>
                  </a:cubicBezTo>
                  <a:cubicBezTo>
                    <a:pt x="69498" y="485799"/>
                    <a:pt x="102919" y="487069"/>
                    <a:pt x="133952" y="487069"/>
                  </a:cubicBezTo>
                  <a:cubicBezTo>
                    <a:pt x="179309" y="487069"/>
                    <a:pt x="227052" y="484529"/>
                    <a:pt x="272409" y="487069"/>
                  </a:cubicBezTo>
                  <a:cubicBezTo>
                    <a:pt x="346412" y="490879"/>
                    <a:pt x="420414" y="493419"/>
                    <a:pt x="494417" y="492149"/>
                  </a:cubicBezTo>
                  <a:cubicBezTo>
                    <a:pt x="542161" y="490879"/>
                    <a:pt x="587517" y="493419"/>
                    <a:pt x="635261" y="493419"/>
                  </a:cubicBezTo>
                  <a:cubicBezTo>
                    <a:pt x="704489" y="493419"/>
                    <a:pt x="773718" y="492149"/>
                    <a:pt x="842946" y="493419"/>
                  </a:cubicBezTo>
                  <a:cubicBezTo>
                    <a:pt x="945595" y="494689"/>
                    <a:pt x="2072346" y="484529"/>
                    <a:pt x="2177382" y="487069"/>
                  </a:cubicBezTo>
                  <a:cubicBezTo>
                    <a:pt x="2222739" y="488339"/>
                    <a:pt x="2268095" y="489609"/>
                    <a:pt x="2311065" y="489609"/>
                  </a:cubicBezTo>
                  <a:cubicBezTo>
                    <a:pt x="2389842" y="492149"/>
                    <a:pt x="2466232" y="488339"/>
                    <a:pt x="2545009" y="492149"/>
                  </a:cubicBezTo>
                  <a:cubicBezTo>
                    <a:pt x="2609463" y="494689"/>
                    <a:pt x="2673917" y="494689"/>
                    <a:pt x="2738371" y="497229"/>
                  </a:cubicBezTo>
                  <a:cubicBezTo>
                    <a:pt x="2833858" y="501039"/>
                    <a:pt x="2929345" y="503579"/>
                    <a:pt x="3024833" y="504849"/>
                  </a:cubicBezTo>
                  <a:cubicBezTo>
                    <a:pt x="3055916" y="504849"/>
                    <a:pt x="3073696" y="503579"/>
                    <a:pt x="3094016" y="503579"/>
                  </a:cubicBezTo>
                  <a:close/>
                </a:path>
              </a:pathLst>
            </a:custGeom>
            <a:solidFill>
              <a:srgbClr val="2A2B39"/>
            </a:solidFill>
          </p:spPr>
        </p:sp>
      </p:grpSp>
      <p:grpSp>
        <p:nvGrpSpPr>
          <p:cNvPr name="Group 40" id="40"/>
          <p:cNvGrpSpPr/>
          <p:nvPr/>
        </p:nvGrpSpPr>
        <p:grpSpPr>
          <a:xfrm rot="0">
            <a:off x="6475653" y="1595024"/>
            <a:ext cx="667571" cy="667571"/>
            <a:chOff x="0" y="0"/>
            <a:chExt cx="812800" cy="812800"/>
          </a:xfrm>
        </p:grpSpPr>
        <p:sp>
          <p:nvSpPr>
            <p:cNvPr name="Freeform 41" id="4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AD175"/>
            </a:solidFill>
            <a:ln w="28575" cap="sq">
              <a:solidFill>
                <a:srgbClr val="2A2B39"/>
              </a:solidFill>
              <a:prstDash val="solid"/>
              <a:miter/>
            </a:ln>
          </p:spPr>
        </p:sp>
        <p:sp>
          <p:nvSpPr>
            <p:cNvPr name="TextBox 42" id="42"/>
            <p:cNvSpPr txBox="true"/>
            <p:nvPr/>
          </p:nvSpPr>
          <p:spPr>
            <a:xfrm>
              <a:off x="76200" y="57150"/>
              <a:ext cx="660400" cy="679450"/>
            </a:xfrm>
            <a:prstGeom prst="rect">
              <a:avLst/>
            </a:prstGeom>
          </p:spPr>
          <p:txBody>
            <a:bodyPr anchor="ctr" rtlCol="false" tIns="78434" lIns="78434" bIns="78434" rIns="78434"/>
            <a:lstStyle/>
            <a:p>
              <a:pPr algn="ctr">
                <a:lnSpc>
                  <a:spcPts val="1157"/>
                </a:lnSpc>
              </a:pPr>
            </a:p>
          </p:txBody>
        </p:sp>
      </p:grpSp>
      <p:sp>
        <p:nvSpPr>
          <p:cNvPr name="TextBox 43" id="43"/>
          <p:cNvSpPr txBox="true"/>
          <p:nvPr/>
        </p:nvSpPr>
        <p:spPr>
          <a:xfrm rot="0">
            <a:off x="6600387" y="1629591"/>
            <a:ext cx="418101" cy="610639"/>
          </a:xfrm>
          <a:prstGeom prst="rect">
            <a:avLst/>
          </a:prstGeom>
        </p:spPr>
        <p:txBody>
          <a:bodyPr anchor="t" rtlCol="false" tIns="0" lIns="0" bIns="0" rIns="0">
            <a:spAutoFit/>
          </a:bodyPr>
          <a:lstStyle/>
          <a:p>
            <a:pPr algn="ctr" marL="0" indent="0" lvl="0">
              <a:lnSpc>
                <a:spcPts val="4049"/>
              </a:lnSpc>
            </a:pPr>
            <a:r>
              <a:rPr lang="en-US" sz="4132" spc="206">
                <a:solidFill>
                  <a:srgbClr val="2A2B39"/>
                </a:solidFill>
                <a:latin typeface="Ballpoint"/>
                <a:ea typeface="Ballpoint"/>
                <a:cs typeface="Ballpoint"/>
                <a:sym typeface="Ballpoint"/>
              </a:rPr>
              <a:t>1</a:t>
            </a:r>
          </a:p>
        </p:txBody>
      </p:sp>
      <p:grpSp>
        <p:nvGrpSpPr>
          <p:cNvPr name="Group 44" id="44"/>
          <p:cNvGrpSpPr/>
          <p:nvPr/>
        </p:nvGrpSpPr>
        <p:grpSpPr>
          <a:xfrm rot="0">
            <a:off x="6282318" y="3617454"/>
            <a:ext cx="667571" cy="667571"/>
            <a:chOff x="0" y="0"/>
            <a:chExt cx="812800" cy="812800"/>
          </a:xfrm>
        </p:grpSpPr>
        <p:sp>
          <p:nvSpPr>
            <p:cNvPr name="Freeform 45" id="4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AADF"/>
            </a:solidFill>
            <a:ln w="28575" cap="sq">
              <a:solidFill>
                <a:srgbClr val="2A2B39"/>
              </a:solidFill>
              <a:prstDash val="solid"/>
              <a:miter/>
            </a:ln>
          </p:spPr>
        </p:sp>
        <p:sp>
          <p:nvSpPr>
            <p:cNvPr name="TextBox 46" id="46"/>
            <p:cNvSpPr txBox="true"/>
            <p:nvPr/>
          </p:nvSpPr>
          <p:spPr>
            <a:xfrm>
              <a:off x="76200" y="57150"/>
              <a:ext cx="660400" cy="679450"/>
            </a:xfrm>
            <a:prstGeom prst="rect">
              <a:avLst/>
            </a:prstGeom>
          </p:spPr>
          <p:txBody>
            <a:bodyPr anchor="ctr" rtlCol="false" tIns="78434" lIns="78434" bIns="78434" rIns="78434"/>
            <a:lstStyle/>
            <a:p>
              <a:pPr algn="ctr">
                <a:lnSpc>
                  <a:spcPts val="1157"/>
                </a:lnSpc>
              </a:pPr>
            </a:p>
          </p:txBody>
        </p:sp>
      </p:grpSp>
      <p:sp>
        <p:nvSpPr>
          <p:cNvPr name="TextBox 47" id="47"/>
          <p:cNvSpPr txBox="true"/>
          <p:nvPr/>
        </p:nvSpPr>
        <p:spPr>
          <a:xfrm rot="0">
            <a:off x="6407053" y="3652021"/>
            <a:ext cx="418101" cy="610639"/>
          </a:xfrm>
          <a:prstGeom prst="rect">
            <a:avLst/>
          </a:prstGeom>
        </p:spPr>
        <p:txBody>
          <a:bodyPr anchor="t" rtlCol="false" tIns="0" lIns="0" bIns="0" rIns="0">
            <a:spAutoFit/>
          </a:bodyPr>
          <a:lstStyle/>
          <a:p>
            <a:pPr algn="ctr" marL="0" indent="0" lvl="0">
              <a:lnSpc>
                <a:spcPts val="4049"/>
              </a:lnSpc>
            </a:pPr>
            <a:r>
              <a:rPr lang="en-US" sz="4132" spc="206">
                <a:solidFill>
                  <a:srgbClr val="2A2B39"/>
                </a:solidFill>
                <a:latin typeface="Ballpoint"/>
                <a:ea typeface="Ballpoint"/>
                <a:cs typeface="Ballpoint"/>
                <a:sym typeface="Ballpoint"/>
              </a:rPr>
              <a:t>2</a:t>
            </a:r>
          </a:p>
        </p:txBody>
      </p:sp>
      <p:grpSp>
        <p:nvGrpSpPr>
          <p:cNvPr name="Group 48" id="48"/>
          <p:cNvGrpSpPr/>
          <p:nvPr/>
        </p:nvGrpSpPr>
        <p:grpSpPr>
          <a:xfrm rot="0">
            <a:off x="6282318" y="5743281"/>
            <a:ext cx="667571" cy="667571"/>
            <a:chOff x="0" y="0"/>
            <a:chExt cx="812800" cy="812800"/>
          </a:xfrm>
        </p:grpSpPr>
        <p:sp>
          <p:nvSpPr>
            <p:cNvPr name="Freeform 49" id="4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ABCEE"/>
            </a:solidFill>
            <a:ln w="28575" cap="sq">
              <a:solidFill>
                <a:srgbClr val="2A2B39"/>
              </a:solidFill>
              <a:prstDash val="solid"/>
              <a:miter/>
            </a:ln>
          </p:spPr>
        </p:sp>
        <p:sp>
          <p:nvSpPr>
            <p:cNvPr name="TextBox 50" id="50"/>
            <p:cNvSpPr txBox="true"/>
            <p:nvPr/>
          </p:nvSpPr>
          <p:spPr>
            <a:xfrm>
              <a:off x="76200" y="57150"/>
              <a:ext cx="660400" cy="679450"/>
            </a:xfrm>
            <a:prstGeom prst="rect">
              <a:avLst/>
            </a:prstGeom>
          </p:spPr>
          <p:txBody>
            <a:bodyPr anchor="ctr" rtlCol="false" tIns="78434" lIns="78434" bIns="78434" rIns="78434"/>
            <a:lstStyle/>
            <a:p>
              <a:pPr algn="ctr">
                <a:lnSpc>
                  <a:spcPts val="1157"/>
                </a:lnSpc>
              </a:pPr>
            </a:p>
          </p:txBody>
        </p:sp>
      </p:grpSp>
      <p:sp>
        <p:nvSpPr>
          <p:cNvPr name="TextBox 51" id="51"/>
          <p:cNvSpPr txBox="true"/>
          <p:nvPr/>
        </p:nvSpPr>
        <p:spPr>
          <a:xfrm rot="0">
            <a:off x="6407053" y="5777848"/>
            <a:ext cx="418101" cy="610639"/>
          </a:xfrm>
          <a:prstGeom prst="rect">
            <a:avLst/>
          </a:prstGeom>
        </p:spPr>
        <p:txBody>
          <a:bodyPr anchor="t" rtlCol="false" tIns="0" lIns="0" bIns="0" rIns="0">
            <a:spAutoFit/>
          </a:bodyPr>
          <a:lstStyle/>
          <a:p>
            <a:pPr algn="ctr" marL="0" indent="0" lvl="0">
              <a:lnSpc>
                <a:spcPts val="4049"/>
              </a:lnSpc>
            </a:pPr>
            <a:r>
              <a:rPr lang="en-US" sz="4132" spc="206">
                <a:solidFill>
                  <a:srgbClr val="2A2B39"/>
                </a:solidFill>
                <a:latin typeface="Ballpoint"/>
                <a:ea typeface="Ballpoint"/>
                <a:cs typeface="Ballpoint"/>
                <a:sym typeface="Ballpoint"/>
              </a:rPr>
              <a:t>3</a:t>
            </a:r>
          </a:p>
        </p:txBody>
      </p:sp>
      <p:grpSp>
        <p:nvGrpSpPr>
          <p:cNvPr name="Group 52" id="52"/>
          <p:cNvGrpSpPr/>
          <p:nvPr/>
        </p:nvGrpSpPr>
        <p:grpSpPr>
          <a:xfrm rot="0">
            <a:off x="6282318" y="7628116"/>
            <a:ext cx="667571" cy="667571"/>
            <a:chOff x="0" y="0"/>
            <a:chExt cx="812800" cy="812800"/>
          </a:xfrm>
        </p:grpSpPr>
        <p:sp>
          <p:nvSpPr>
            <p:cNvPr name="Freeform 53" id="5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1A584"/>
            </a:solidFill>
            <a:ln w="28575" cap="sq">
              <a:solidFill>
                <a:srgbClr val="2A2B39"/>
              </a:solidFill>
              <a:prstDash val="solid"/>
              <a:miter/>
            </a:ln>
          </p:spPr>
        </p:sp>
        <p:sp>
          <p:nvSpPr>
            <p:cNvPr name="TextBox 54" id="54"/>
            <p:cNvSpPr txBox="true"/>
            <p:nvPr/>
          </p:nvSpPr>
          <p:spPr>
            <a:xfrm>
              <a:off x="76200" y="57150"/>
              <a:ext cx="660400" cy="679450"/>
            </a:xfrm>
            <a:prstGeom prst="rect">
              <a:avLst/>
            </a:prstGeom>
          </p:spPr>
          <p:txBody>
            <a:bodyPr anchor="ctr" rtlCol="false" tIns="78434" lIns="78434" bIns="78434" rIns="78434"/>
            <a:lstStyle/>
            <a:p>
              <a:pPr algn="ctr">
                <a:lnSpc>
                  <a:spcPts val="1157"/>
                </a:lnSpc>
              </a:pPr>
            </a:p>
          </p:txBody>
        </p:sp>
      </p:grpSp>
      <p:sp>
        <p:nvSpPr>
          <p:cNvPr name="TextBox 55" id="55"/>
          <p:cNvSpPr txBox="true"/>
          <p:nvPr/>
        </p:nvSpPr>
        <p:spPr>
          <a:xfrm rot="0">
            <a:off x="6407053" y="7662683"/>
            <a:ext cx="418101" cy="610639"/>
          </a:xfrm>
          <a:prstGeom prst="rect">
            <a:avLst/>
          </a:prstGeom>
        </p:spPr>
        <p:txBody>
          <a:bodyPr anchor="t" rtlCol="false" tIns="0" lIns="0" bIns="0" rIns="0">
            <a:spAutoFit/>
          </a:bodyPr>
          <a:lstStyle/>
          <a:p>
            <a:pPr algn="ctr" marL="0" indent="0" lvl="0">
              <a:lnSpc>
                <a:spcPts val="4049"/>
              </a:lnSpc>
            </a:pPr>
            <a:r>
              <a:rPr lang="en-US" sz="4132" spc="206">
                <a:solidFill>
                  <a:srgbClr val="2A2B39"/>
                </a:solidFill>
                <a:latin typeface="Ballpoint"/>
                <a:ea typeface="Ballpoint"/>
                <a:cs typeface="Ballpoint"/>
                <a:sym typeface="Ballpoint"/>
              </a:rPr>
              <a:t>4</a:t>
            </a:r>
          </a:p>
        </p:txBody>
      </p:sp>
      <p:sp>
        <p:nvSpPr>
          <p:cNvPr name="TextBox 56" id="56"/>
          <p:cNvSpPr txBox="true"/>
          <p:nvPr/>
        </p:nvSpPr>
        <p:spPr>
          <a:xfrm rot="0">
            <a:off x="7329899" y="1493634"/>
            <a:ext cx="3650302" cy="729753"/>
          </a:xfrm>
          <a:prstGeom prst="rect">
            <a:avLst/>
          </a:prstGeom>
        </p:spPr>
        <p:txBody>
          <a:bodyPr anchor="t" rtlCol="false" tIns="0" lIns="0" bIns="0" rIns="0">
            <a:spAutoFit/>
          </a:bodyPr>
          <a:lstStyle/>
          <a:p>
            <a:pPr algn="l" marL="0" indent="0" lvl="0">
              <a:lnSpc>
                <a:spcPts val="2827"/>
              </a:lnSpc>
              <a:spcBef>
                <a:spcPct val="0"/>
              </a:spcBef>
            </a:pPr>
            <a:r>
              <a:rPr lang="en-US" sz="2019">
                <a:solidFill>
                  <a:srgbClr val="2A2B39"/>
                </a:solidFill>
                <a:latin typeface="Ballpoint"/>
                <a:ea typeface="Ballpoint"/>
                <a:cs typeface="Ballpoint"/>
                <a:sym typeface="Ballpoint"/>
              </a:rPr>
              <a:t>Fokus pada perancangan sistem klasifikasi TBC berbasis citr</a:t>
            </a:r>
            <a:r>
              <a:rPr lang="en-US" sz="2019" strike="noStrike" u="none">
                <a:solidFill>
                  <a:srgbClr val="2A2B39"/>
                </a:solidFill>
                <a:latin typeface="Ballpoint"/>
                <a:ea typeface="Ballpoint"/>
                <a:cs typeface="Ballpoint"/>
                <a:sym typeface="Ballpoint"/>
              </a:rPr>
              <a:t>a rontgen</a:t>
            </a:r>
          </a:p>
        </p:txBody>
      </p:sp>
      <p:sp>
        <p:nvSpPr>
          <p:cNvPr name="TextBox 57" id="57"/>
          <p:cNvSpPr txBox="true"/>
          <p:nvPr/>
        </p:nvSpPr>
        <p:spPr>
          <a:xfrm rot="0">
            <a:off x="7329899" y="3504178"/>
            <a:ext cx="3381077" cy="749300"/>
          </a:xfrm>
          <a:prstGeom prst="rect">
            <a:avLst/>
          </a:prstGeom>
        </p:spPr>
        <p:txBody>
          <a:bodyPr anchor="t" rtlCol="false" tIns="0" lIns="0" bIns="0" rIns="0">
            <a:spAutoFit/>
          </a:bodyPr>
          <a:lstStyle/>
          <a:p>
            <a:pPr algn="l" marL="0" indent="0" lvl="0">
              <a:lnSpc>
                <a:spcPts val="2800"/>
              </a:lnSpc>
              <a:spcBef>
                <a:spcPct val="0"/>
              </a:spcBef>
            </a:pPr>
            <a:r>
              <a:rPr lang="en-US" sz="2000">
                <a:solidFill>
                  <a:srgbClr val="2A2B39"/>
                </a:solidFill>
                <a:latin typeface="Ballpoint"/>
                <a:ea typeface="Ballpoint"/>
                <a:cs typeface="Ballpoint"/>
                <a:sym typeface="Ballpoint"/>
              </a:rPr>
              <a:t>Mengkaj</a:t>
            </a:r>
            <a:r>
              <a:rPr lang="en-US" sz="2000" strike="noStrike" u="none">
                <a:solidFill>
                  <a:srgbClr val="2A2B39"/>
                </a:solidFill>
                <a:latin typeface="Ballpoint"/>
                <a:ea typeface="Ballpoint"/>
                <a:cs typeface="Ballpoint"/>
                <a:sym typeface="Ballpoint"/>
              </a:rPr>
              <a:t>i proses segmentasi paru-paru dan ekstraksi fitur menggunakan metode klasik</a:t>
            </a:r>
          </a:p>
        </p:txBody>
      </p:sp>
      <p:sp>
        <p:nvSpPr>
          <p:cNvPr name="TextBox 58" id="58"/>
          <p:cNvSpPr txBox="true"/>
          <p:nvPr/>
        </p:nvSpPr>
        <p:spPr>
          <a:xfrm rot="0">
            <a:off x="7499638" y="5651892"/>
            <a:ext cx="3211337" cy="749300"/>
          </a:xfrm>
          <a:prstGeom prst="rect">
            <a:avLst/>
          </a:prstGeom>
        </p:spPr>
        <p:txBody>
          <a:bodyPr anchor="t" rtlCol="false" tIns="0" lIns="0" bIns="0" rIns="0">
            <a:spAutoFit/>
          </a:bodyPr>
          <a:lstStyle/>
          <a:p>
            <a:pPr algn="l" marL="0" indent="0" lvl="0">
              <a:lnSpc>
                <a:spcPts val="2800"/>
              </a:lnSpc>
              <a:spcBef>
                <a:spcPct val="0"/>
              </a:spcBef>
            </a:pPr>
            <a:r>
              <a:rPr lang="en-US" sz="2000">
                <a:solidFill>
                  <a:srgbClr val="2A2B39"/>
                </a:solidFill>
                <a:latin typeface="Ballpoint"/>
                <a:ea typeface="Ballpoint"/>
                <a:cs typeface="Ballpoint"/>
                <a:sym typeface="Ballpoint"/>
              </a:rPr>
              <a:t>Penel</a:t>
            </a:r>
            <a:r>
              <a:rPr lang="en-US" sz="2000" strike="noStrike" u="none">
                <a:solidFill>
                  <a:srgbClr val="2A2B39"/>
                </a:solidFill>
                <a:latin typeface="Ballpoint"/>
                <a:ea typeface="Ballpoint"/>
                <a:cs typeface="Ballpoint"/>
                <a:sym typeface="Ballpoint"/>
              </a:rPr>
              <a:t>itian ini menilai performa klasifikasi SVM </a:t>
            </a:r>
          </a:p>
        </p:txBody>
      </p:sp>
      <p:sp>
        <p:nvSpPr>
          <p:cNvPr name="TextBox 59" id="59"/>
          <p:cNvSpPr txBox="true"/>
          <p:nvPr/>
        </p:nvSpPr>
        <p:spPr>
          <a:xfrm rot="0">
            <a:off x="7143224" y="7515131"/>
            <a:ext cx="3512119" cy="749300"/>
          </a:xfrm>
          <a:prstGeom prst="rect">
            <a:avLst/>
          </a:prstGeom>
        </p:spPr>
        <p:txBody>
          <a:bodyPr anchor="t" rtlCol="false" tIns="0" lIns="0" bIns="0" rIns="0">
            <a:spAutoFit/>
          </a:bodyPr>
          <a:lstStyle/>
          <a:p>
            <a:pPr algn="l" marL="0" indent="0" lvl="0">
              <a:lnSpc>
                <a:spcPts val="2800"/>
              </a:lnSpc>
              <a:spcBef>
                <a:spcPct val="0"/>
              </a:spcBef>
            </a:pPr>
            <a:r>
              <a:rPr lang="en-US" sz="2000">
                <a:solidFill>
                  <a:srgbClr val="2A2B39"/>
                </a:solidFill>
                <a:latin typeface="Ballpoint"/>
                <a:ea typeface="Ballpoint"/>
                <a:cs typeface="Ballpoint"/>
                <a:sym typeface="Ballpoint"/>
              </a:rPr>
              <a:t>melakukan </a:t>
            </a:r>
            <a:r>
              <a:rPr lang="en-US" sz="2000" strike="noStrike" u="none">
                <a:solidFill>
                  <a:srgbClr val="2A2B39"/>
                </a:solidFill>
                <a:latin typeface="Ballpoint"/>
                <a:ea typeface="Ballpoint"/>
                <a:cs typeface="Ballpoint"/>
                <a:sym typeface="Ballpoint"/>
              </a:rPr>
              <a:t>evaluasi menggunakan accuracy, precision, recall, f1-score, serta IoU.</a:t>
            </a:r>
          </a:p>
        </p:txBody>
      </p:sp>
      <p:sp>
        <p:nvSpPr>
          <p:cNvPr name="Freeform 60" id="60"/>
          <p:cNvSpPr/>
          <p:nvPr/>
        </p:nvSpPr>
        <p:spPr>
          <a:xfrm flipH="false" flipV="false" rot="0">
            <a:off x="1588531" y="5857660"/>
            <a:ext cx="2709819" cy="123174"/>
          </a:xfrm>
          <a:custGeom>
            <a:avLst/>
            <a:gdLst/>
            <a:ahLst/>
            <a:cxnLst/>
            <a:rect r="r" b="b" t="t" l="l"/>
            <a:pathLst>
              <a:path h="123174" w="2709819">
                <a:moveTo>
                  <a:pt x="0" y="0"/>
                </a:moveTo>
                <a:lnTo>
                  <a:pt x="2709819" y="0"/>
                </a:lnTo>
                <a:lnTo>
                  <a:pt x="2709819" y="123174"/>
                </a:lnTo>
                <a:lnTo>
                  <a:pt x="0" y="12317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1" id="61"/>
          <p:cNvSpPr/>
          <p:nvPr/>
        </p:nvSpPr>
        <p:spPr>
          <a:xfrm flipH="true" flipV="false" rot="-179024">
            <a:off x="2064764" y="2086912"/>
            <a:ext cx="2111863" cy="2536080"/>
          </a:xfrm>
          <a:custGeom>
            <a:avLst/>
            <a:gdLst/>
            <a:ahLst/>
            <a:cxnLst/>
            <a:rect r="r" b="b" t="t" l="l"/>
            <a:pathLst>
              <a:path h="2536080" w="2111863">
                <a:moveTo>
                  <a:pt x="2111862" y="0"/>
                </a:moveTo>
                <a:lnTo>
                  <a:pt x="0" y="0"/>
                </a:lnTo>
                <a:lnTo>
                  <a:pt x="0" y="2536080"/>
                </a:lnTo>
                <a:lnTo>
                  <a:pt x="2111862" y="2536080"/>
                </a:lnTo>
                <a:lnTo>
                  <a:pt x="2111862"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62" id="62"/>
          <p:cNvSpPr txBox="true"/>
          <p:nvPr/>
        </p:nvSpPr>
        <p:spPr>
          <a:xfrm rot="0">
            <a:off x="1257902" y="4960695"/>
            <a:ext cx="3653228" cy="539639"/>
          </a:xfrm>
          <a:prstGeom prst="rect">
            <a:avLst/>
          </a:prstGeom>
        </p:spPr>
        <p:txBody>
          <a:bodyPr anchor="t" rtlCol="false" tIns="0" lIns="0" bIns="0" rIns="0">
            <a:spAutoFit/>
          </a:bodyPr>
          <a:lstStyle/>
          <a:p>
            <a:pPr algn="ctr" marL="0" indent="0" lvl="0">
              <a:lnSpc>
                <a:spcPts val="3448"/>
              </a:lnSpc>
            </a:pPr>
            <a:r>
              <a:rPr lang="en-US" sz="3790">
                <a:solidFill>
                  <a:srgbClr val="2A2B39"/>
                </a:solidFill>
                <a:latin typeface="Ballpoint"/>
                <a:ea typeface="Ballpoint"/>
                <a:cs typeface="Ballpoint"/>
                <a:sym typeface="Ballpoint"/>
              </a:rPr>
              <a:t>1.2. RUMUSAN MASALAH</a:t>
            </a:r>
          </a:p>
        </p:txBody>
      </p:sp>
      <p:sp>
        <p:nvSpPr>
          <p:cNvPr name="TextBox 63" id="63"/>
          <p:cNvSpPr txBox="true"/>
          <p:nvPr/>
        </p:nvSpPr>
        <p:spPr>
          <a:xfrm rot="0">
            <a:off x="13039463" y="1062814"/>
            <a:ext cx="3805221" cy="1333402"/>
          </a:xfrm>
          <a:prstGeom prst="rect">
            <a:avLst/>
          </a:prstGeom>
        </p:spPr>
        <p:txBody>
          <a:bodyPr anchor="t" rtlCol="false" tIns="0" lIns="0" bIns="0" rIns="0">
            <a:spAutoFit/>
          </a:bodyPr>
          <a:lstStyle/>
          <a:p>
            <a:pPr algn="l" marL="0" indent="0" lvl="0">
              <a:lnSpc>
                <a:spcPts val="2160"/>
              </a:lnSpc>
            </a:pPr>
            <a:r>
              <a:rPr lang="en-US" sz="1612">
                <a:solidFill>
                  <a:srgbClr val="2A2B39"/>
                </a:solidFill>
                <a:latin typeface="Aristotelica Pro"/>
                <a:ea typeface="Aristotelica Pro"/>
                <a:cs typeface="Aristotelica Pro"/>
                <a:sym typeface="Aristotelica Pro"/>
              </a:rPr>
              <a:t>P</a:t>
            </a:r>
            <a:r>
              <a:rPr lang="en-US" sz="1612">
                <a:solidFill>
                  <a:srgbClr val="2A2B39"/>
                </a:solidFill>
                <a:latin typeface="Aristotelica Pro"/>
                <a:ea typeface="Aristotelica Pro"/>
                <a:cs typeface="Aristotelica Pro"/>
                <a:sym typeface="Aristotelica Pro"/>
              </a:rPr>
              <a:t>enelitian ini berfokus pada perancangan sistem klasifikasi TBC berbasis citra rontgen dengan memanfaatkan metode pengolahan citra klasik tanpa menggunakan pendekatan deep learning</a:t>
            </a:r>
          </a:p>
        </p:txBody>
      </p:sp>
      <p:sp>
        <p:nvSpPr>
          <p:cNvPr name="TextBox 64" id="64"/>
          <p:cNvSpPr txBox="true"/>
          <p:nvPr/>
        </p:nvSpPr>
        <p:spPr>
          <a:xfrm rot="0">
            <a:off x="13062169" y="3249363"/>
            <a:ext cx="3805221" cy="1712624"/>
          </a:xfrm>
          <a:prstGeom prst="rect">
            <a:avLst/>
          </a:prstGeom>
        </p:spPr>
        <p:txBody>
          <a:bodyPr anchor="t" rtlCol="false" tIns="0" lIns="0" bIns="0" rIns="0">
            <a:spAutoFit/>
          </a:bodyPr>
          <a:lstStyle/>
          <a:p>
            <a:pPr algn="l">
              <a:lnSpc>
                <a:spcPts val="2294"/>
              </a:lnSpc>
            </a:pPr>
            <a:r>
              <a:rPr lang="en-US" sz="1712">
                <a:solidFill>
                  <a:srgbClr val="2A2B39"/>
                </a:solidFill>
                <a:latin typeface="Aristotelica Pro"/>
                <a:ea typeface="Aristotelica Pro"/>
                <a:cs typeface="Aristotelica Pro"/>
                <a:sym typeface="Aristotelica Pro"/>
              </a:rPr>
              <a:t>P</a:t>
            </a:r>
            <a:r>
              <a:rPr lang="en-US" sz="1712">
                <a:solidFill>
                  <a:srgbClr val="2A2B39"/>
                </a:solidFill>
                <a:latin typeface="Aristotelica Pro"/>
                <a:ea typeface="Aristotelica Pro"/>
                <a:cs typeface="Aristotelica Pro"/>
                <a:sym typeface="Aristotelica Pro"/>
              </a:rPr>
              <a:t>enelitian ini mengkaji proses segmentasi paru-paru me dan ekstraksi fitur menggunakan metode klasik untuk memperoleh mask paru yang bersih dan terpisah dari latar belakang.</a:t>
            </a:r>
          </a:p>
          <a:p>
            <a:pPr algn="l" marL="0" indent="0" lvl="0">
              <a:lnSpc>
                <a:spcPts val="2294"/>
              </a:lnSpc>
            </a:pPr>
          </a:p>
        </p:txBody>
      </p:sp>
      <p:sp>
        <p:nvSpPr>
          <p:cNvPr name="TextBox 65" id="65"/>
          <p:cNvSpPr txBox="true"/>
          <p:nvPr/>
        </p:nvSpPr>
        <p:spPr>
          <a:xfrm rot="0">
            <a:off x="13062169" y="5471759"/>
            <a:ext cx="3805221" cy="1426874"/>
          </a:xfrm>
          <a:prstGeom prst="rect">
            <a:avLst/>
          </a:prstGeom>
        </p:spPr>
        <p:txBody>
          <a:bodyPr anchor="t" rtlCol="false" tIns="0" lIns="0" bIns="0" rIns="0">
            <a:spAutoFit/>
          </a:bodyPr>
          <a:lstStyle/>
          <a:p>
            <a:pPr algn="l" marL="0" indent="0" lvl="0">
              <a:lnSpc>
                <a:spcPts val="2294"/>
              </a:lnSpc>
            </a:pPr>
            <a:r>
              <a:rPr lang="en-US" sz="1712">
                <a:solidFill>
                  <a:srgbClr val="2A2B39"/>
                </a:solidFill>
                <a:latin typeface="Aristotelica Pro"/>
                <a:ea typeface="Aristotelica Pro"/>
                <a:cs typeface="Aristotelica Pro"/>
                <a:sym typeface="Aristotelica Pro"/>
              </a:rPr>
              <a:t>Pen</a:t>
            </a:r>
            <a:r>
              <a:rPr lang="en-US" sz="1712">
                <a:solidFill>
                  <a:srgbClr val="2A2B39"/>
                </a:solidFill>
                <a:latin typeface="Aristotelica Pro"/>
                <a:ea typeface="Aristotelica Pro"/>
                <a:cs typeface="Aristotelica Pro"/>
                <a:sym typeface="Aristotelica Pro"/>
              </a:rPr>
              <a:t>elitian ini menilai penerapan algoritma Support Vector Machine (SVM) sebagai model klasifikasi untuk membedakan citra X-ray antara kelas TBC dan normal</a:t>
            </a:r>
          </a:p>
        </p:txBody>
      </p:sp>
      <p:sp>
        <p:nvSpPr>
          <p:cNvPr name="TextBox 66" id="66"/>
          <p:cNvSpPr txBox="true"/>
          <p:nvPr/>
        </p:nvSpPr>
        <p:spPr>
          <a:xfrm rot="0">
            <a:off x="13062169" y="7694156"/>
            <a:ext cx="3805221" cy="1712624"/>
          </a:xfrm>
          <a:prstGeom prst="rect">
            <a:avLst/>
          </a:prstGeom>
        </p:spPr>
        <p:txBody>
          <a:bodyPr anchor="t" rtlCol="false" tIns="0" lIns="0" bIns="0" rIns="0">
            <a:spAutoFit/>
          </a:bodyPr>
          <a:lstStyle/>
          <a:p>
            <a:pPr algn="l">
              <a:lnSpc>
                <a:spcPts val="2294"/>
              </a:lnSpc>
            </a:pPr>
            <a:r>
              <a:rPr lang="en-US" sz="1712">
                <a:solidFill>
                  <a:srgbClr val="2A2B39"/>
                </a:solidFill>
                <a:latin typeface="Aristotelica Pro"/>
                <a:ea typeface="Aristotelica Pro"/>
                <a:cs typeface="Aristotelica Pro"/>
                <a:sym typeface="Aristotelica Pro"/>
              </a:rPr>
              <a:t>Mengukur performa sistem klasifikasi secara komprehensif melalui penggunaan matriks evaluasi standar, meliputi</a:t>
            </a:r>
            <a:r>
              <a:rPr lang="en-US" sz="1712" i="true">
                <a:solidFill>
                  <a:srgbClr val="2A2B39"/>
                </a:solidFill>
                <a:latin typeface="Aristotelica Pro"/>
                <a:ea typeface="Aristotelica Pro"/>
                <a:cs typeface="Aristotelica Pro"/>
                <a:sym typeface="Aristotelica Pro"/>
              </a:rPr>
              <a:t> accuracy, precision, recall, </a:t>
            </a:r>
            <a:r>
              <a:rPr lang="en-US" sz="1712">
                <a:solidFill>
                  <a:srgbClr val="2A2B39"/>
                </a:solidFill>
                <a:latin typeface="Aristotelica Pro"/>
                <a:ea typeface="Aristotelica Pro"/>
                <a:cs typeface="Aristotelica Pro"/>
                <a:sym typeface="Aristotelica Pro"/>
              </a:rPr>
              <a:t>dan </a:t>
            </a:r>
            <a:r>
              <a:rPr lang="en-US" sz="1712" i="true">
                <a:solidFill>
                  <a:srgbClr val="2A2B39"/>
                </a:solidFill>
                <a:latin typeface="Aristotelica Pro"/>
                <a:ea typeface="Aristotelica Pro"/>
                <a:cs typeface="Aristotelica Pro"/>
                <a:sym typeface="Aristotelica Pro"/>
              </a:rPr>
              <a:t>f1-score </a:t>
            </a:r>
            <a:r>
              <a:rPr lang="en-US" sz="1712">
                <a:solidFill>
                  <a:srgbClr val="2A2B39"/>
                </a:solidFill>
                <a:latin typeface="Aristotelica Pro"/>
                <a:ea typeface="Aristotelica Pro"/>
                <a:cs typeface="Aristotelica Pro"/>
                <a:sym typeface="Aristotelica Pro"/>
              </a:rPr>
              <a:t>dan IoU.</a:t>
            </a:r>
          </a:p>
          <a:p>
            <a:pPr algn="l" marL="0" indent="0" lvl="0">
              <a:lnSpc>
                <a:spcPts val="2294"/>
              </a:lnSpc>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sp>
        <p:nvSpPr>
          <p:cNvPr name="Freeform 3" id="3"/>
          <p:cNvSpPr/>
          <p:nvPr/>
        </p:nvSpPr>
        <p:spPr>
          <a:xfrm flipH="false" flipV="false" rot="0">
            <a:off x="1028700" y="2809931"/>
            <a:ext cx="4611557" cy="1962008"/>
          </a:xfrm>
          <a:custGeom>
            <a:avLst/>
            <a:gdLst/>
            <a:ahLst/>
            <a:cxnLst/>
            <a:rect r="r" b="b" t="t" l="l"/>
            <a:pathLst>
              <a:path h="1962008" w="4611557">
                <a:moveTo>
                  <a:pt x="0" y="0"/>
                </a:moveTo>
                <a:lnTo>
                  <a:pt x="4611557" y="0"/>
                </a:lnTo>
                <a:lnTo>
                  <a:pt x="4611557" y="1962008"/>
                </a:lnTo>
                <a:lnTo>
                  <a:pt x="0" y="196200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6874257" y="7296292"/>
            <a:ext cx="4611557" cy="1962008"/>
          </a:xfrm>
          <a:custGeom>
            <a:avLst/>
            <a:gdLst/>
            <a:ahLst/>
            <a:cxnLst/>
            <a:rect r="r" b="b" t="t" l="l"/>
            <a:pathLst>
              <a:path h="1962008" w="4611557">
                <a:moveTo>
                  <a:pt x="0" y="0"/>
                </a:moveTo>
                <a:lnTo>
                  <a:pt x="4611558" y="0"/>
                </a:lnTo>
                <a:lnTo>
                  <a:pt x="4611558" y="1962008"/>
                </a:lnTo>
                <a:lnTo>
                  <a:pt x="0" y="196200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cap="sq">
            <a:noFill/>
            <a:prstDash val="solid"/>
            <a:miter/>
          </a:ln>
        </p:spPr>
      </p:sp>
      <p:sp>
        <p:nvSpPr>
          <p:cNvPr name="Freeform 5" id="5"/>
          <p:cNvSpPr/>
          <p:nvPr/>
        </p:nvSpPr>
        <p:spPr>
          <a:xfrm flipH="false" flipV="false" rot="0">
            <a:off x="12539926" y="5942015"/>
            <a:ext cx="4611557" cy="1962008"/>
          </a:xfrm>
          <a:custGeom>
            <a:avLst/>
            <a:gdLst/>
            <a:ahLst/>
            <a:cxnLst/>
            <a:rect r="r" b="b" t="t" l="l"/>
            <a:pathLst>
              <a:path h="1962008" w="4611557">
                <a:moveTo>
                  <a:pt x="0" y="0"/>
                </a:moveTo>
                <a:lnTo>
                  <a:pt x="4611557" y="0"/>
                </a:lnTo>
                <a:lnTo>
                  <a:pt x="4611557" y="1962008"/>
                </a:lnTo>
                <a:lnTo>
                  <a:pt x="0" y="196200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a:ln cap="sq">
            <a:noFill/>
            <a:prstDash val="solid"/>
            <a:miter/>
          </a:ln>
        </p:spPr>
      </p:sp>
      <p:sp>
        <p:nvSpPr>
          <p:cNvPr name="Freeform 6" id="6"/>
          <p:cNvSpPr/>
          <p:nvPr/>
        </p:nvSpPr>
        <p:spPr>
          <a:xfrm flipH="false" flipV="false" rot="0">
            <a:off x="12539926" y="2838617"/>
            <a:ext cx="4611557" cy="1962008"/>
          </a:xfrm>
          <a:custGeom>
            <a:avLst/>
            <a:gdLst/>
            <a:ahLst/>
            <a:cxnLst/>
            <a:rect r="r" b="b" t="t" l="l"/>
            <a:pathLst>
              <a:path h="1962008" w="4611557">
                <a:moveTo>
                  <a:pt x="0" y="0"/>
                </a:moveTo>
                <a:lnTo>
                  <a:pt x="4611557" y="0"/>
                </a:lnTo>
                <a:lnTo>
                  <a:pt x="4611557" y="1962008"/>
                </a:lnTo>
                <a:lnTo>
                  <a:pt x="0" y="1962008"/>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7" id="7"/>
          <p:cNvSpPr/>
          <p:nvPr/>
        </p:nvSpPr>
        <p:spPr>
          <a:xfrm flipH="false" flipV="false" rot="0">
            <a:off x="1028700" y="5942015"/>
            <a:ext cx="4611557" cy="1962008"/>
          </a:xfrm>
          <a:custGeom>
            <a:avLst/>
            <a:gdLst/>
            <a:ahLst/>
            <a:cxnLst/>
            <a:rect r="r" b="b" t="t" l="l"/>
            <a:pathLst>
              <a:path h="1962008" w="4611557">
                <a:moveTo>
                  <a:pt x="0" y="0"/>
                </a:moveTo>
                <a:lnTo>
                  <a:pt x="4611557" y="0"/>
                </a:lnTo>
                <a:lnTo>
                  <a:pt x="4611557" y="1962008"/>
                </a:lnTo>
                <a:lnTo>
                  <a:pt x="0" y="1962008"/>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a:ln cap="sq">
            <a:noFill/>
            <a:prstDash val="solid"/>
            <a:miter/>
          </a:ln>
        </p:spPr>
      </p:sp>
      <p:sp>
        <p:nvSpPr>
          <p:cNvPr name="Freeform 8" id="8"/>
          <p:cNvSpPr/>
          <p:nvPr/>
        </p:nvSpPr>
        <p:spPr>
          <a:xfrm flipH="false" flipV="false" rot="0">
            <a:off x="6509070" y="1425337"/>
            <a:ext cx="5269861" cy="2826562"/>
          </a:xfrm>
          <a:custGeom>
            <a:avLst/>
            <a:gdLst/>
            <a:ahLst/>
            <a:cxnLst/>
            <a:rect r="r" b="b" t="t" l="l"/>
            <a:pathLst>
              <a:path h="2826562" w="5269861">
                <a:moveTo>
                  <a:pt x="0" y="0"/>
                </a:moveTo>
                <a:lnTo>
                  <a:pt x="5269860" y="0"/>
                </a:lnTo>
                <a:lnTo>
                  <a:pt x="5269860" y="2826561"/>
                </a:lnTo>
                <a:lnTo>
                  <a:pt x="0" y="2826561"/>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a:ln cap="sq">
            <a:noFill/>
            <a:prstDash val="solid"/>
            <a:miter/>
          </a:ln>
        </p:spPr>
      </p:sp>
      <p:sp>
        <p:nvSpPr>
          <p:cNvPr name="Freeform 9" id="9"/>
          <p:cNvSpPr/>
          <p:nvPr/>
        </p:nvSpPr>
        <p:spPr>
          <a:xfrm flipH="false" flipV="false" rot="-10800000">
            <a:off x="5279753" y="4333629"/>
            <a:ext cx="1915941" cy="1382961"/>
          </a:xfrm>
          <a:custGeom>
            <a:avLst/>
            <a:gdLst/>
            <a:ahLst/>
            <a:cxnLst/>
            <a:rect r="r" b="b" t="t" l="l"/>
            <a:pathLst>
              <a:path h="1382961" w="1915941">
                <a:moveTo>
                  <a:pt x="0" y="0"/>
                </a:moveTo>
                <a:lnTo>
                  <a:pt x="1915941" y="0"/>
                </a:lnTo>
                <a:lnTo>
                  <a:pt x="1915941" y="1382961"/>
                </a:lnTo>
                <a:lnTo>
                  <a:pt x="0" y="1382961"/>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0" id="10"/>
          <p:cNvSpPr/>
          <p:nvPr/>
        </p:nvSpPr>
        <p:spPr>
          <a:xfrm flipH="false" flipV="false" rot="-8542183">
            <a:off x="5056849" y="1707919"/>
            <a:ext cx="1915941" cy="1382961"/>
          </a:xfrm>
          <a:custGeom>
            <a:avLst/>
            <a:gdLst/>
            <a:ahLst/>
            <a:cxnLst/>
            <a:rect r="r" b="b" t="t" l="l"/>
            <a:pathLst>
              <a:path h="1382961" w="1915941">
                <a:moveTo>
                  <a:pt x="0" y="0"/>
                </a:moveTo>
                <a:lnTo>
                  <a:pt x="1915941" y="0"/>
                </a:lnTo>
                <a:lnTo>
                  <a:pt x="1915941" y="1382961"/>
                </a:lnTo>
                <a:lnTo>
                  <a:pt x="0" y="1382961"/>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1" id="11"/>
          <p:cNvSpPr/>
          <p:nvPr/>
        </p:nvSpPr>
        <p:spPr>
          <a:xfrm flipH="true" flipV="false" rot="8802620">
            <a:off x="11314644" y="1679203"/>
            <a:ext cx="1915941" cy="1382961"/>
          </a:xfrm>
          <a:custGeom>
            <a:avLst/>
            <a:gdLst/>
            <a:ahLst/>
            <a:cxnLst/>
            <a:rect r="r" b="b" t="t" l="l"/>
            <a:pathLst>
              <a:path h="1382961" w="1915941">
                <a:moveTo>
                  <a:pt x="1915941" y="0"/>
                </a:moveTo>
                <a:lnTo>
                  <a:pt x="0" y="0"/>
                </a:lnTo>
                <a:lnTo>
                  <a:pt x="0" y="1382961"/>
                </a:lnTo>
                <a:lnTo>
                  <a:pt x="1915941" y="1382961"/>
                </a:lnTo>
                <a:lnTo>
                  <a:pt x="1915941"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TextBox 12" id="12"/>
          <p:cNvSpPr txBox="true"/>
          <p:nvPr/>
        </p:nvSpPr>
        <p:spPr>
          <a:xfrm rot="0">
            <a:off x="7195694" y="6615236"/>
            <a:ext cx="3896612" cy="553528"/>
          </a:xfrm>
          <a:prstGeom prst="rect">
            <a:avLst/>
          </a:prstGeom>
        </p:spPr>
        <p:txBody>
          <a:bodyPr anchor="t" rtlCol="false" tIns="0" lIns="0" bIns="0" rIns="0">
            <a:spAutoFit/>
          </a:bodyPr>
          <a:lstStyle/>
          <a:p>
            <a:pPr algn="ctr" marL="0" indent="0" lvl="0">
              <a:lnSpc>
                <a:spcPts val="4159"/>
              </a:lnSpc>
              <a:spcBef>
                <a:spcPct val="0"/>
              </a:spcBef>
            </a:pPr>
            <a:r>
              <a:rPr lang="en-US" sz="3199">
                <a:solidFill>
                  <a:srgbClr val="000000"/>
                </a:solidFill>
                <a:latin typeface="Scripter"/>
                <a:ea typeface="Scripter"/>
                <a:cs typeface="Scripter"/>
                <a:sym typeface="Scripter"/>
              </a:rPr>
              <a:t>3.</a:t>
            </a:r>
          </a:p>
        </p:txBody>
      </p:sp>
      <p:sp>
        <p:nvSpPr>
          <p:cNvPr name="Freeform 13" id="13"/>
          <p:cNvSpPr/>
          <p:nvPr/>
        </p:nvSpPr>
        <p:spPr>
          <a:xfrm flipH="true" flipV="false" rot="-10800000">
            <a:off x="10750034" y="4333629"/>
            <a:ext cx="1915941" cy="1382961"/>
          </a:xfrm>
          <a:custGeom>
            <a:avLst/>
            <a:gdLst/>
            <a:ahLst/>
            <a:cxnLst/>
            <a:rect r="r" b="b" t="t" l="l"/>
            <a:pathLst>
              <a:path h="1382961" w="1915941">
                <a:moveTo>
                  <a:pt x="1915941" y="0"/>
                </a:moveTo>
                <a:lnTo>
                  <a:pt x="0" y="0"/>
                </a:lnTo>
                <a:lnTo>
                  <a:pt x="0" y="1382961"/>
                </a:lnTo>
                <a:lnTo>
                  <a:pt x="1915941" y="1382961"/>
                </a:lnTo>
                <a:lnTo>
                  <a:pt x="1915941"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4" id="14"/>
          <p:cNvSpPr/>
          <p:nvPr/>
        </p:nvSpPr>
        <p:spPr>
          <a:xfrm flipH="true" flipV="false" rot="-7695709">
            <a:off x="8186029" y="4559321"/>
            <a:ext cx="1915941" cy="1382961"/>
          </a:xfrm>
          <a:custGeom>
            <a:avLst/>
            <a:gdLst/>
            <a:ahLst/>
            <a:cxnLst/>
            <a:rect r="r" b="b" t="t" l="l"/>
            <a:pathLst>
              <a:path h="1382961" w="1915941">
                <a:moveTo>
                  <a:pt x="1915942" y="0"/>
                </a:moveTo>
                <a:lnTo>
                  <a:pt x="0" y="0"/>
                </a:lnTo>
                <a:lnTo>
                  <a:pt x="0" y="1382962"/>
                </a:lnTo>
                <a:lnTo>
                  <a:pt x="1915942" y="1382962"/>
                </a:lnTo>
                <a:lnTo>
                  <a:pt x="1915942"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TextBox 15" id="15"/>
          <p:cNvSpPr txBox="true"/>
          <p:nvPr/>
        </p:nvSpPr>
        <p:spPr>
          <a:xfrm rot="0">
            <a:off x="12757242" y="2089298"/>
            <a:ext cx="3896612" cy="553528"/>
          </a:xfrm>
          <a:prstGeom prst="rect">
            <a:avLst/>
          </a:prstGeom>
        </p:spPr>
        <p:txBody>
          <a:bodyPr anchor="t" rtlCol="false" tIns="0" lIns="0" bIns="0" rIns="0">
            <a:spAutoFit/>
          </a:bodyPr>
          <a:lstStyle/>
          <a:p>
            <a:pPr algn="ctr" marL="0" indent="0" lvl="0">
              <a:lnSpc>
                <a:spcPts val="4159"/>
              </a:lnSpc>
              <a:spcBef>
                <a:spcPct val="0"/>
              </a:spcBef>
            </a:pPr>
            <a:r>
              <a:rPr lang="en-US" sz="3199">
                <a:solidFill>
                  <a:srgbClr val="000000"/>
                </a:solidFill>
                <a:latin typeface="Scripter"/>
                <a:ea typeface="Scripter"/>
                <a:cs typeface="Scripter"/>
                <a:sym typeface="Scripter"/>
              </a:rPr>
              <a:t>5.</a:t>
            </a:r>
          </a:p>
        </p:txBody>
      </p:sp>
      <p:sp>
        <p:nvSpPr>
          <p:cNvPr name="TextBox 16" id="16"/>
          <p:cNvSpPr txBox="true"/>
          <p:nvPr/>
        </p:nvSpPr>
        <p:spPr>
          <a:xfrm rot="0">
            <a:off x="12802653" y="6402619"/>
            <a:ext cx="3896612" cy="820878"/>
          </a:xfrm>
          <a:prstGeom prst="rect">
            <a:avLst/>
          </a:prstGeom>
        </p:spPr>
        <p:txBody>
          <a:bodyPr anchor="t" rtlCol="false" tIns="0" lIns="0" bIns="0" rIns="0">
            <a:spAutoFit/>
          </a:bodyPr>
          <a:lstStyle/>
          <a:p>
            <a:pPr algn="ctr" marL="0" indent="0" lvl="0">
              <a:lnSpc>
                <a:spcPts val="2236"/>
              </a:lnSpc>
              <a:spcBef>
                <a:spcPct val="0"/>
              </a:spcBef>
            </a:pPr>
            <a:r>
              <a:rPr lang="en-US" sz="1597">
                <a:solidFill>
                  <a:srgbClr val="000000"/>
                </a:solidFill>
                <a:latin typeface="Nunito"/>
                <a:ea typeface="Nunito"/>
                <a:cs typeface="Nunito"/>
                <a:sym typeface="Nunito"/>
              </a:rPr>
              <a:t>M</a:t>
            </a:r>
            <a:r>
              <a:rPr lang="en-US" sz="1597">
                <a:solidFill>
                  <a:srgbClr val="000000"/>
                </a:solidFill>
                <a:latin typeface="Nunito"/>
                <a:ea typeface="Nunito"/>
                <a:cs typeface="Nunito"/>
                <a:sym typeface="Nunito"/>
              </a:rPr>
              <a:t>enerapkan algoritma klasifikasi tradisional, yaitu SVM dalam membedakan citra TBC dan non-TBC. </a:t>
            </a:r>
          </a:p>
        </p:txBody>
      </p:sp>
      <p:sp>
        <p:nvSpPr>
          <p:cNvPr name="TextBox 17" id="17"/>
          <p:cNvSpPr txBox="true"/>
          <p:nvPr/>
        </p:nvSpPr>
        <p:spPr>
          <a:xfrm rot="0">
            <a:off x="12897399" y="3227395"/>
            <a:ext cx="3896612" cy="1098506"/>
          </a:xfrm>
          <a:prstGeom prst="rect">
            <a:avLst/>
          </a:prstGeom>
        </p:spPr>
        <p:txBody>
          <a:bodyPr anchor="t" rtlCol="false" tIns="0" lIns="0" bIns="0" rIns="0">
            <a:spAutoFit/>
          </a:bodyPr>
          <a:lstStyle/>
          <a:p>
            <a:pPr algn="ctr" marL="0" indent="0" lvl="0">
              <a:lnSpc>
                <a:spcPts val="2236"/>
              </a:lnSpc>
              <a:spcBef>
                <a:spcPct val="0"/>
              </a:spcBef>
            </a:pPr>
            <a:r>
              <a:rPr lang="en-US" sz="1597">
                <a:solidFill>
                  <a:srgbClr val="000000"/>
                </a:solidFill>
                <a:latin typeface="Nunito"/>
                <a:ea typeface="Nunito"/>
                <a:cs typeface="Nunito"/>
                <a:sym typeface="Nunito"/>
              </a:rPr>
              <a:t>Meng</a:t>
            </a:r>
            <a:r>
              <a:rPr lang="en-US" sz="1597">
                <a:solidFill>
                  <a:srgbClr val="000000"/>
                </a:solidFill>
                <a:latin typeface="Nunito"/>
                <a:ea typeface="Nunito"/>
                <a:cs typeface="Nunito"/>
                <a:sym typeface="Nunito"/>
              </a:rPr>
              <a:t>evaluasi kinerja sistem klasifikasi dengan menggunakan metrik standar seperti akurasi, presisi, recall, f1-score, dan IoU untuk menilai model yang dibangun.</a:t>
            </a:r>
          </a:p>
        </p:txBody>
      </p:sp>
      <p:sp>
        <p:nvSpPr>
          <p:cNvPr name="TextBox 18" id="18"/>
          <p:cNvSpPr txBox="true"/>
          <p:nvPr/>
        </p:nvSpPr>
        <p:spPr>
          <a:xfrm rot="0">
            <a:off x="7095417" y="2189941"/>
            <a:ext cx="4097166" cy="1416454"/>
          </a:xfrm>
          <a:prstGeom prst="rect">
            <a:avLst/>
          </a:prstGeom>
        </p:spPr>
        <p:txBody>
          <a:bodyPr anchor="t" rtlCol="false" tIns="0" lIns="0" bIns="0" rIns="0">
            <a:spAutoFit/>
          </a:bodyPr>
          <a:lstStyle/>
          <a:p>
            <a:pPr algn="ctr" marL="0" indent="0" lvl="0">
              <a:lnSpc>
                <a:spcPts val="5402"/>
              </a:lnSpc>
            </a:pPr>
            <a:r>
              <a:rPr lang="en-US" sz="4617">
                <a:solidFill>
                  <a:srgbClr val="000000"/>
                </a:solidFill>
                <a:latin typeface="Scripter"/>
                <a:ea typeface="Scripter"/>
                <a:cs typeface="Scripter"/>
                <a:sym typeface="Scripter"/>
              </a:rPr>
              <a:t>1.3.</a:t>
            </a:r>
            <a:r>
              <a:rPr lang="en-US" sz="4617">
                <a:solidFill>
                  <a:srgbClr val="000000"/>
                </a:solidFill>
                <a:latin typeface="Scripter"/>
                <a:ea typeface="Scripter"/>
                <a:cs typeface="Scripter"/>
                <a:sym typeface="Scripter"/>
              </a:rPr>
              <a:t> Batasan Masalah</a:t>
            </a:r>
          </a:p>
        </p:txBody>
      </p:sp>
      <p:sp>
        <p:nvSpPr>
          <p:cNvPr name="TextBox 19" id="19"/>
          <p:cNvSpPr txBox="true"/>
          <p:nvPr/>
        </p:nvSpPr>
        <p:spPr>
          <a:xfrm rot="0">
            <a:off x="1543857" y="5262768"/>
            <a:ext cx="3896612" cy="549910"/>
          </a:xfrm>
          <a:prstGeom prst="rect">
            <a:avLst/>
          </a:prstGeom>
        </p:spPr>
        <p:txBody>
          <a:bodyPr anchor="t" rtlCol="false" tIns="0" lIns="0" bIns="0" rIns="0">
            <a:spAutoFit/>
          </a:bodyPr>
          <a:lstStyle/>
          <a:p>
            <a:pPr algn="ctr" marL="0" indent="0" lvl="0">
              <a:lnSpc>
                <a:spcPts val="4160"/>
              </a:lnSpc>
              <a:spcBef>
                <a:spcPct val="0"/>
              </a:spcBef>
            </a:pPr>
            <a:r>
              <a:rPr lang="en-US" sz="3200">
                <a:solidFill>
                  <a:srgbClr val="000000"/>
                </a:solidFill>
                <a:latin typeface="Scripter"/>
                <a:ea typeface="Scripter"/>
                <a:cs typeface="Scripter"/>
                <a:sym typeface="Scripter"/>
              </a:rPr>
              <a:t>2.</a:t>
            </a:r>
          </a:p>
        </p:txBody>
      </p:sp>
      <p:sp>
        <p:nvSpPr>
          <p:cNvPr name="TextBox 20" id="20"/>
          <p:cNvSpPr txBox="true"/>
          <p:nvPr/>
        </p:nvSpPr>
        <p:spPr>
          <a:xfrm rot="0">
            <a:off x="12848064" y="5260959"/>
            <a:ext cx="3805790" cy="553528"/>
          </a:xfrm>
          <a:prstGeom prst="rect">
            <a:avLst/>
          </a:prstGeom>
        </p:spPr>
        <p:txBody>
          <a:bodyPr anchor="t" rtlCol="false" tIns="0" lIns="0" bIns="0" rIns="0">
            <a:spAutoFit/>
          </a:bodyPr>
          <a:lstStyle/>
          <a:p>
            <a:pPr algn="ctr" marL="0" indent="0" lvl="0">
              <a:lnSpc>
                <a:spcPts val="4159"/>
              </a:lnSpc>
              <a:spcBef>
                <a:spcPct val="0"/>
              </a:spcBef>
            </a:pPr>
            <a:r>
              <a:rPr lang="en-US" sz="3199">
                <a:solidFill>
                  <a:srgbClr val="000000"/>
                </a:solidFill>
                <a:latin typeface="Scripter"/>
                <a:ea typeface="Scripter"/>
                <a:cs typeface="Scripter"/>
                <a:sym typeface="Scripter"/>
              </a:rPr>
              <a:t>4.</a:t>
            </a:r>
          </a:p>
        </p:txBody>
      </p:sp>
      <p:sp>
        <p:nvSpPr>
          <p:cNvPr name="TextBox 21" id="21"/>
          <p:cNvSpPr txBox="true"/>
          <p:nvPr/>
        </p:nvSpPr>
        <p:spPr>
          <a:xfrm rot="0">
            <a:off x="1639993" y="2121602"/>
            <a:ext cx="3800475" cy="549910"/>
          </a:xfrm>
          <a:prstGeom prst="rect">
            <a:avLst/>
          </a:prstGeom>
        </p:spPr>
        <p:txBody>
          <a:bodyPr anchor="t" rtlCol="false" tIns="0" lIns="0" bIns="0" rIns="0">
            <a:spAutoFit/>
          </a:bodyPr>
          <a:lstStyle/>
          <a:p>
            <a:pPr algn="ctr" marL="0" indent="0" lvl="0">
              <a:lnSpc>
                <a:spcPts val="4160"/>
              </a:lnSpc>
              <a:spcBef>
                <a:spcPct val="0"/>
              </a:spcBef>
            </a:pPr>
            <a:r>
              <a:rPr lang="en-US" sz="3200">
                <a:solidFill>
                  <a:srgbClr val="000000"/>
                </a:solidFill>
                <a:latin typeface="Scripter"/>
                <a:ea typeface="Scripter"/>
                <a:cs typeface="Scripter"/>
                <a:sym typeface="Scripter"/>
              </a:rPr>
              <a:t>1.</a:t>
            </a:r>
          </a:p>
        </p:txBody>
      </p:sp>
      <p:sp>
        <p:nvSpPr>
          <p:cNvPr name="TextBox 22" id="22"/>
          <p:cNvSpPr txBox="true"/>
          <p:nvPr/>
        </p:nvSpPr>
        <p:spPr>
          <a:xfrm rot="0">
            <a:off x="1543857" y="6475414"/>
            <a:ext cx="3896612" cy="820878"/>
          </a:xfrm>
          <a:prstGeom prst="rect">
            <a:avLst/>
          </a:prstGeom>
        </p:spPr>
        <p:txBody>
          <a:bodyPr anchor="t" rtlCol="false" tIns="0" lIns="0" bIns="0" rIns="0">
            <a:spAutoFit/>
          </a:bodyPr>
          <a:lstStyle/>
          <a:p>
            <a:pPr algn="ctr" marL="0" indent="0" lvl="0">
              <a:lnSpc>
                <a:spcPts val="2236"/>
              </a:lnSpc>
              <a:spcBef>
                <a:spcPct val="0"/>
              </a:spcBef>
            </a:pPr>
            <a:r>
              <a:rPr lang="en-US" sz="1597">
                <a:solidFill>
                  <a:srgbClr val="000000"/>
                </a:solidFill>
                <a:latin typeface="Nunito"/>
                <a:ea typeface="Nunito"/>
                <a:cs typeface="Nunito"/>
                <a:sym typeface="Nunito"/>
              </a:rPr>
              <a:t>M</a:t>
            </a:r>
            <a:r>
              <a:rPr lang="en-US" sz="1597">
                <a:solidFill>
                  <a:srgbClr val="000000"/>
                </a:solidFill>
                <a:latin typeface="Nunito"/>
                <a:ea typeface="Nunito"/>
                <a:cs typeface="Nunito"/>
                <a:sym typeface="Nunito"/>
              </a:rPr>
              <a:t>erancang segmentasi paru berbasis thresholding untuk memperoleh area paru yang jelas sebelum ekstraksi fitur</a:t>
            </a:r>
          </a:p>
        </p:txBody>
      </p:sp>
      <p:sp>
        <p:nvSpPr>
          <p:cNvPr name="TextBox 23" id="23"/>
          <p:cNvSpPr txBox="true"/>
          <p:nvPr/>
        </p:nvSpPr>
        <p:spPr>
          <a:xfrm rot="0">
            <a:off x="7231730" y="7991383"/>
            <a:ext cx="3896612" cy="543250"/>
          </a:xfrm>
          <a:prstGeom prst="rect">
            <a:avLst/>
          </a:prstGeom>
        </p:spPr>
        <p:txBody>
          <a:bodyPr anchor="t" rtlCol="false" tIns="0" lIns="0" bIns="0" rIns="0">
            <a:spAutoFit/>
          </a:bodyPr>
          <a:lstStyle/>
          <a:p>
            <a:pPr algn="ctr" marL="0" indent="0" lvl="0">
              <a:lnSpc>
                <a:spcPts val="2236"/>
              </a:lnSpc>
              <a:spcBef>
                <a:spcPct val="0"/>
              </a:spcBef>
            </a:pPr>
            <a:r>
              <a:rPr lang="en-US" sz="1597">
                <a:solidFill>
                  <a:srgbClr val="000000"/>
                </a:solidFill>
                <a:latin typeface="Nunito"/>
                <a:ea typeface="Nunito"/>
                <a:cs typeface="Nunito"/>
                <a:sym typeface="Nunito"/>
              </a:rPr>
              <a:t>M</a:t>
            </a:r>
            <a:r>
              <a:rPr lang="en-US" sz="1597">
                <a:solidFill>
                  <a:srgbClr val="000000"/>
                </a:solidFill>
                <a:latin typeface="Nunito"/>
                <a:ea typeface="Nunito"/>
                <a:cs typeface="Nunito"/>
                <a:sym typeface="Nunito"/>
              </a:rPr>
              <a:t>elakukan ekstraksi fitur menggunakan GLCM, HOG, dan LBP</a:t>
            </a:r>
          </a:p>
        </p:txBody>
      </p:sp>
      <p:sp>
        <p:nvSpPr>
          <p:cNvPr name="TextBox 24" id="24"/>
          <p:cNvSpPr txBox="true"/>
          <p:nvPr/>
        </p:nvSpPr>
        <p:spPr>
          <a:xfrm rot="0">
            <a:off x="1543857" y="3085403"/>
            <a:ext cx="3586387" cy="1166495"/>
          </a:xfrm>
          <a:prstGeom prst="rect">
            <a:avLst/>
          </a:prstGeom>
        </p:spPr>
        <p:txBody>
          <a:bodyPr anchor="t" rtlCol="false" tIns="0" lIns="0" bIns="0" rIns="0">
            <a:spAutoFit/>
          </a:bodyPr>
          <a:lstStyle/>
          <a:p>
            <a:pPr algn="ctr" marL="0" indent="0" lvl="0">
              <a:lnSpc>
                <a:spcPts val="2379"/>
              </a:lnSpc>
              <a:spcBef>
                <a:spcPct val="0"/>
              </a:spcBef>
            </a:pPr>
            <a:r>
              <a:rPr lang="en-US" sz="1699">
                <a:solidFill>
                  <a:srgbClr val="000000"/>
                </a:solidFill>
                <a:latin typeface="Nunito"/>
                <a:ea typeface="Nunito"/>
                <a:cs typeface="Nunito"/>
                <a:sym typeface="Nunito"/>
              </a:rPr>
              <a:t>Meng</a:t>
            </a:r>
            <a:r>
              <a:rPr lang="en-US" sz="1699">
                <a:solidFill>
                  <a:srgbClr val="000000"/>
                </a:solidFill>
                <a:latin typeface="Nunito"/>
                <a:ea typeface="Nunito"/>
                <a:cs typeface="Nunito"/>
                <a:sym typeface="Nunito"/>
              </a:rPr>
              <a:t>embangkan sistem klasifikasi TBC berbasis citra rontgen menggunakan metode pengolahan citra klasik non–deep learning.</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sp>
        <p:nvSpPr>
          <p:cNvPr name="Freeform 3" id="3"/>
          <p:cNvSpPr/>
          <p:nvPr/>
        </p:nvSpPr>
        <p:spPr>
          <a:xfrm flipH="false" flipV="false" rot="0">
            <a:off x="4273449" y="2508305"/>
            <a:ext cx="14792574" cy="7778695"/>
          </a:xfrm>
          <a:custGeom>
            <a:avLst/>
            <a:gdLst/>
            <a:ahLst/>
            <a:cxnLst/>
            <a:rect r="r" b="b" t="t" l="l"/>
            <a:pathLst>
              <a:path h="7778695" w="14792574">
                <a:moveTo>
                  <a:pt x="0" y="0"/>
                </a:moveTo>
                <a:lnTo>
                  <a:pt x="14792574" y="0"/>
                </a:lnTo>
                <a:lnTo>
                  <a:pt x="14792574" y="7778695"/>
                </a:lnTo>
                <a:lnTo>
                  <a:pt x="0" y="7778695"/>
                </a:lnTo>
                <a:lnTo>
                  <a:pt x="0" y="0"/>
                </a:lnTo>
                <a:close/>
              </a:path>
            </a:pathLst>
          </a:custGeom>
          <a:blipFill>
            <a:blip r:embed="rId4"/>
            <a:stretch>
              <a:fillRect l="-69439" t="0" r="-62413" b="0"/>
            </a:stretch>
          </a:blipFill>
        </p:spPr>
      </p:sp>
      <p:sp>
        <p:nvSpPr>
          <p:cNvPr name="Freeform 4" id="4"/>
          <p:cNvSpPr/>
          <p:nvPr/>
        </p:nvSpPr>
        <p:spPr>
          <a:xfrm flipH="false" flipV="false" rot="0">
            <a:off x="6190766" y="2708330"/>
            <a:ext cx="5478970" cy="7125295"/>
          </a:xfrm>
          <a:custGeom>
            <a:avLst/>
            <a:gdLst/>
            <a:ahLst/>
            <a:cxnLst/>
            <a:rect r="r" b="b" t="t" l="l"/>
            <a:pathLst>
              <a:path h="7125295" w="5478970">
                <a:moveTo>
                  <a:pt x="0" y="0"/>
                </a:moveTo>
                <a:lnTo>
                  <a:pt x="5478970" y="0"/>
                </a:lnTo>
                <a:lnTo>
                  <a:pt x="5478970" y="7125295"/>
                </a:lnTo>
                <a:lnTo>
                  <a:pt x="0" y="7125295"/>
                </a:lnTo>
                <a:lnTo>
                  <a:pt x="0" y="0"/>
                </a:lnTo>
                <a:close/>
              </a:path>
            </a:pathLst>
          </a:custGeom>
          <a:blipFill>
            <a:blip r:embed="rId5"/>
            <a:stretch>
              <a:fillRect l="0" t="0" r="0" b="0"/>
            </a:stretch>
          </a:blipFill>
        </p:spPr>
      </p:sp>
      <p:grpSp>
        <p:nvGrpSpPr>
          <p:cNvPr name="Group 5" id="5"/>
          <p:cNvGrpSpPr/>
          <p:nvPr/>
        </p:nvGrpSpPr>
        <p:grpSpPr>
          <a:xfrm rot="0">
            <a:off x="12637026" y="5511372"/>
            <a:ext cx="3086100" cy="886280"/>
            <a:chOff x="0" y="0"/>
            <a:chExt cx="812800" cy="233424"/>
          </a:xfrm>
        </p:grpSpPr>
        <p:sp>
          <p:nvSpPr>
            <p:cNvPr name="Freeform 6" id="6"/>
            <p:cNvSpPr/>
            <p:nvPr/>
          </p:nvSpPr>
          <p:spPr>
            <a:xfrm flipH="false" flipV="false" rot="0">
              <a:off x="0" y="0"/>
              <a:ext cx="812800" cy="233424"/>
            </a:xfrm>
            <a:custGeom>
              <a:avLst/>
              <a:gdLst/>
              <a:ahLst/>
              <a:cxnLst/>
              <a:rect r="r" b="b" t="t" l="l"/>
              <a:pathLst>
                <a:path h="233424" w="812800">
                  <a:moveTo>
                    <a:pt x="609600" y="0"/>
                  </a:moveTo>
                  <a:cubicBezTo>
                    <a:pt x="721824" y="0"/>
                    <a:pt x="812800" y="52254"/>
                    <a:pt x="812800" y="116712"/>
                  </a:cubicBezTo>
                  <a:cubicBezTo>
                    <a:pt x="812800" y="181170"/>
                    <a:pt x="721824" y="233424"/>
                    <a:pt x="609600" y="233424"/>
                  </a:cubicBezTo>
                  <a:lnTo>
                    <a:pt x="203200" y="233424"/>
                  </a:lnTo>
                  <a:cubicBezTo>
                    <a:pt x="90976" y="233424"/>
                    <a:pt x="0" y="181170"/>
                    <a:pt x="0" y="116712"/>
                  </a:cubicBezTo>
                  <a:cubicBezTo>
                    <a:pt x="0" y="52254"/>
                    <a:pt x="90976" y="0"/>
                    <a:pt x="203200" y="0"/>
                  </a:cubicBezTo>
                  <a:close/>
                </a:path>
              </a:pathLst>
            </a:custGeom>
            <a:solidFill>
              <a:srgbClr val="000000">
                <a:alpha val="0"/>
              </a:srgbClr>
            </a:solidFill>
            <a:ln w="38100" cap="sq">
              <a:solidFill>
                <a:srgbClr val="000000"/>
              </a:solidFill>
              <a:prstDash val="solid"/>
              <a:miter/>
            </a:ln>
          </p:spPr>
        </p:sp>
        <p:sp>
          <p:nvSpPr>
            <p:cNvPr name="TextBox 7" id="7"/>
            <p:cNvSpPr txBox="true"/>
            <p:nvPr/>
          </p:nvSpPr>
          <p:spPr>
            <a:xfrm>
              <a:off x="0" y="-38100"/>
              <a:ext cx="812800" cy="271524"/>
            </a:xfrm>
            <a:prstGeom prst="rect">
              <a:avLst/>
            </a:prstGeom>
          </p:spPr>
          <p:txBody>
            <a:bodyPr anchor="ctr" rtlCol="false" tIns="50800" lIns="50800" bIns="50800" rIns="50800"/>
            <a:lstStyle/>
            <a:p>
              <a:pPr algn="ctr">
                <a:lnSpc>
                  <a:spcPts val="2659"/>
                </a:lnSpc>
              </a:pPr>
              <a:r>
                <a:rPr lang="en-US" sz="1899">
                  <a:solidFill>
                    <a:srgbClr val="01416B"/>
                  </a:solidFill>
                  <a:latin typeface="Open Sans"/>
                  <a:ea typeface="Open Sans"/>
                  <a:cs typeface="Open Sans"/>
                  <a:sym typeface="Open Sans"/>
                </a:rPr>
                <a:t>2.1. Alur Penelitian</a:t>
              </a:r>
            </a:p>
          </p:txBody>
        </p:sp>
      </p:grpSp>
      <p:sp>
        <p:nvSpPr>
          <p:cNvPr name="TextBox 8" id="8"/>
          <p:cNvSpPr txBox="true"/>
          <p:nvPr/>
        </p:nvSpPr>
        <p:spPr>
          <a:xfrm rot="0">
            <a:off x="4463870" y="1019175"/>
            <a:ext cx="5685434" cy="647700"/>
          </a:xfrm>
          <a:prstGeom prst="rect">
            <a:avLst/>
          </a:prstGeom>
        </p:spPr>
        <p:txBody>
          <a:bodyPr anchor="t" rtlCol="false" tIns="0" lIns="0" bIns="0" rIns="0">
            <a:spAutoFit/>
          </a:bodyPr>
          <a:lstStyle/>
          <a:p>
            <a:pPr algn="l">
              <a:lnSpc>
                <a:spcPts val="5099"/>
              </a:lnSpc>
              <a:spcBef>
                <a:spcPct val="0"/>
              </a:spcBef>
            </a:pPr>
            <a:r>
              <a:rPr lang="en-US" b="true" sz="4249">
                <a:solidFill>
                  <a:srgbClr val="000000"/>
                </a:solidFill>
                <a:latin typeface="Arial Bold"/>
                <a:ea typeface="Arial Bold"/>
                <a:cs typeface="Arial Bold"/>
                <a:sym typeface="Arial Bold"/>
              </a:rPr>
              <a:t>2. Metode Penelitian</a:t>
            </a:r>
          </a:p>
        </p:txBody>
      </p:sp>
      <p:sp>
        <p:nvSpPr>
          <p:cNvPr name="TextBox 9" id="9"/>
          <p:cNvSpPr txBox="true"/>
          <p:nvPr/>
        </p:nvSpPr>
        <p:spPr>
          <a:xfrm rot="0">
            <a:off x="4463870" y="1860605"/>
            <a:ext cx="5685434" cy="647700"/>
          </a:xfrm>
          <a:prstGeom prst="rect">
            <a:avLst/>
          </a:prstGeom>
        </p:spPr>
        <p:txBody>
          <a:bodyPr anchor="t" rtlCol="false" tIns="0" lIns="0" bIns="0" rIns="0">
            <a:spAutoFit/>
          </a:bodyPr>
          <a:lstStyle/>
          <a:p>
            <a:pPr algn="l">
              <a:lnSpc>
                <a:spcPts val="5099"/>
              </a:lnSpc>
              <a:spcBef>
                <a:spcPct val="0"/>
              </a:spcBef>
            </a:pPr>
            <a:r>
              <a:rPr lang="en-US" b="true" sz="4249">
                <a:solidFill>
                  <a:srgbClr val="000000"/>
                </a:solidFill>
                <a:latin typeface="Arial Bold"/>
                <a:ea typeface="Arial Bold"/>
                <a:cs typeface="Arial Bold"/>
                <a:sym typeface="Arial Bold"/>
              </a:rPr>
              <a:t>2.1. Alur Penelitian</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sp>
        <p:nvSpPr>
          <p:cNvPr name="Freeform 3" id="3"/>
          <p:cNvSpPr/>
          <p:nvPr/>
        </p:nvSpPr>
        <p:spPr>
          <a:xfrm flipH="false" flipV="false" rot="0">
            <a:off x="1012675" y="2017233"/>
            <a:ext cx="4377822" cy="4383302"/>
          </a:xfrm>
          <a:custGeom>
            <a:avLst/>
            <a:gdLst/>
            <a:ahLst/>
            <a:cxnLst/>
            <a:rect r="r" b="b" t="t" l="l"/>
            <a:pathLst>
              <a:path h="4383302" w="4377822">
                <a:moveTo>
                  <a:pt x="0" y="0"/>
                </a:moveTo>
                <a:lnTo>
                  <a:pt x="4377823" y="0"/>
                </a:lnTo>
                <a:lnTo>
                  <a:pt x="4377823" y="4383302"/>
                </a:lnTo>
                <a:lnTo>
                  <a:pt x="0" y="4383302"/>
                </a:lnTo>
                <a:lnTo>
                  <a:pt x="0" y="0"/>
                </a:lnTo>
                <a:close/>
              </a:path>
            </a:pathLst>
          </a:custGeom>
          <a:blipFill>
            <a:blip r:embed="rId4"/>
            <a:stretch>
              <a:fillRect l="0" t="0" r="0" b="0"/>
            </a:stretch>
          </a:blipFill>
        </p:spPr>
      </p:sp>
      <p:sp>
        <p:nvSpPr>
          <p:cNvPr name="Freeform 4" id="4"/>
          <p:cNvSpPr/>
          <p:nvPr/>
        </p:nvSpPr>
        <p:spPr>
          <a:xfrm flipH="false" flipV="false" rot="0">
            <a:off x="6152959" y="2017233"/>
            <a:ext cx="4142220" cy="4383302"/>
          </a:xfrm>
          <a:custGeom>
            <a:avLst/>
            <a:gdLst/>
            <a:ahLst/>
            <a:cxnLst/>
            <a:rect r="r" b="b" t="t" l="l"/>
            <a:pathLst>
              <a:path h="4383302" w="4142220">
                <a:moveTo>
                  <a:pt x="0" y="0"/>
                </a:moveTo>
                <a:lnTo>
                  <a:pt x="4142220" y="0"/>
                </a:lnTo>
                <a:lnTo>
                  <a:pt x="4142220" y="4383302"/>
                </a:lnTo>
                <a:lnTo>
                  <a:pt x="0" y="4383302"/>
                </a:lnTo>
                <a:lnTo>
                  <a:pt x="0" y="0"/>
                </a:lnTo>
                <a:close/>
              </a:path>
            </a:pathLst>
          </a:custGeom>
          <a:blipFill>
            <a:blip r:embed="rId5"/>
            <a:stretch>
              <a:fillRect l="0" t="0" r="0" b="0"/>
            </a:stretch>
          </a:blipFill>
        </p:spPr>
      </p:sp>
      <p:sp>
        <p:nvSpPr>
          <p:cNvPr name="Freeform 5" id="5"/>
          <p:cNvSpPr/>
          <p:nvPr/>
        </p:nvSpPr>
        <p:spPr>
          <a:xfrm flipH="false" flipV="false" rot="0">
            <a:off x="2057825" y="7003312"/>
            <a:ext cx="2287522" cy="2290385"/>
          </a:xfrm>
          <a:custGeom>
            <a:avLst/>
            <a:gdLst/>
            <a:ahLst/>
            <a:cxnLst/>
            <a:rect r="r" b="b" t="t" l="l"/>
            <a:pathLst>
              <a:path h="2290385" w="2287522">
                <a:moveTo>
                  <a:pt x="0" y="0"/>
                </a:moveTo>
                <a:lnTo>
                  <a:pt x="2287523" y="0"/>
                </a:lnTo>
                <a:lnTo>
                  <a:pt x="2287523" y="2290385"/>
                </a:lnTo>
                <a:lnTo>
                  <a:pt x="0" y="2290385"/>
                </a:lnTo>
                <a:lnTo>
                  <a:pt x="0" y="0"/>
                </a:lnTo>
                <a:close/>
              </a:path>
            </a:pathLst>
          </a:custGeom>
          <a:blipFill>
            <a:blip r:embed="rId6"/>
            <a:stretch>
              <a:fillRect l="0" t="0" r="0" b="0"/>
            </a:stretch>
          </a:blipFill>
        </p:spPr>
      </p:sp>
      <p:sp>
        <p:nvSpPr>
          <p:cNvPr name="Freeform 6" id="6"/>
          <p:cNvSpPr/>
          <p:nvPr/>
        </p:nvSpPr>
        <p:spPr>
          <a:xfrm flipH="false" flipV="false" rot="0">
            <a:off x="7159113" y="7038710"/>
            <a:ext cx="2129912" cy="2290385"/>
          </a:xfrm>
          <a:custGeom>
            <a:avLst/>
            <a:gdLst/>
            <a:ahLst/>
            <a:cxnLst/>
            <a:rect r="r" b="b" t="t" l="l"/>
            <a:pathLst>
              <a:path h="2290385" w="2129912">
                <a:moveTo>
                  <a:pt x="0" y="0"/>
                </a:moveTo>
                <a:lnTo>
                  <a:pt x="2129913" y="0"/>
                </a:lnTo>
                <a:lnTo>
                  <a:pt x="2129913" y="2290385"/>
                </a:lnTo>
                <a:lnTo>
                  <a:pt x="0" y="2290385"/>
                </a:lnTo>
                <a:lnTo>
                  <a:pt x="0" y="0"/>
                </a:lnTo>
                <a:close/>
              </a:path>
            </a:pathLst>
          </a:custGeom>
          <a:blipFill>
            <a:blip r:embed="rId7"/>
            <a:stretch>
              <a:fillRect l="0" t="0" r="0" b="0"/>
            </a:stretch>
          </a:blipFill>
        </p:spPr>
      </p:sp>
      <p:graphicFrame>
        <p:nvGraphicFramePr>
          <p:cNvPr name="Table 7" id="7"/>
          <p:cNvGraphicFramePr>
            <a:graphicFrameLocks noGrp="true"/>
          </p:cNvGraphicFramePr>
          <p:nvPr/>
        </p:nvGraphicFramePr>
        <p:xfrm>
          <a:off x="11174404" y="5002552"/>
          <a:ext cx="5766619" cy="3181350"/>
        </p:xfrm>
        <a:graphic>
          <a:graphicData uri="http://schemas.openxmlformats.org/drawingml/2006/table">
            <a:tbl>
              <a:tblPr/>
              <a:tblGrid>
                <a:gridCol w="3254472"/>
                <a:gridCol w="2512148"/>
              </a:tblGrid>
              <a:tr h="1060450">
                <a:tc>
                  <a:txBody>
                    <a:bodyPr anchor="t" rtlCol="false"/>
                    <a:lstStyle/>
                    <a:p>
                      <a:pPr algn="ctr">
                        <a:lnSpc>
                          <a:spcPts val="4200"/>
                        </a:lnSpc>
                        <a:defRPr/>
                      </a:pPr>
                      <a:r>
                        <a:rPr lang="en-US" sz="3000">
                          <a:solidFill>
                            <a:srgbClr val="000000"/>
                          </a:solidFill>
                          <a:latin typeface="Open Sans"/>
                          <a:ea typeface="Open Sans"/>
                          <a:cs typeface="Open Sans"/>
                          <a:sym typeface="Open Sans"/>
                        </a:rPr>
                        <a:t>Normal</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4200"/>
                        </a:lnSpc>
                        <a:defRPr/>
                      </a:pPr>
                      <a:r>
                        <a:rPr lang="en-US" sz="3000">
                          <a:solidFill>
                            <a:srgbClr val="000000"/>
                          </a:solidFill>
                          <a:latin typeface="Open Sans"/>
                          <a:ea typeface="Open Sans"/>
                          <a:cs typeface="Open Sans"/>
                          <a:sym typeface="Open Sans"/>
                        </a:rPr>
                        <a:t>359</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060450">
                <a:tc>
                  <a:txBody>
                    <a:bodyPr anchor="t" rtlCol="false"/>
                    <a:lstStyle/>
                    <a:p>
                      <a:pPr algn="ctr">
                        <a:lnSpc>
                          <a:spcPts val="4200"/>
                        </a:lnSpc>
                        <a:defRPr/>
                      </a:pPr>
                      <a:r>
                        <a:rPr lang="en-US" sz="3000">
                          <a:solidFill>
                            <a:srgbClr val="000000"/>
                          </a:solidFill>
                          <a:latin typeface="Open Sans"/>
                          <a:ea typeface="Open Sans"/>
                          <a:cs typeface="Open Sans"/>
                          <a:sym typeface="Open Sans"/>
                        </a:rPr>
                        <a:t>TBC</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4200"/>
                        </a:lnSpc>
                        <a:defRPr/>
                      </a:pPr>
                      <a:r>
                        <a:rPr lang="en-US" sz="3000">
                          <a:solidFill>
                            <a:srgbClr val="000000"/>
                          </a:solidFill>
                          <a:latin typeface="Open Sans"/>
                          <a:ea typeface="Open Sans"/>
                          <a:cs typeface="Open Sans"/>
                          <a:sym typeface="Open Sans"/>
                        </a:rPr>
                        <a:t>345</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060450">
                <a:tc>
                  <a:txBody>
                    <a:bodyPr anchor="t" rtlCol="false"/>
                    <a:lstStyle/>
                    <a:p>
                      <a:pPr algn="ctr">
                        <a:lnSpc>
                          <a:spcPts val="4200"/>
                        </a:lnSpc>
                        <a:defRPr/>
                      </a:pPr>
                      <a:r>
                        <a:rPr lang="en-US" sz="3000" b="true">
                          <a:solidFill>
                            <a:srgbClr val="000000"/>
                          </a:solidFill>
                          <a:latin typeface="Open Sans Bold"/>
                          <a:ea typeface="Open Sans Bold"/>
                          <a:cs typeface="Open Sans Bold"/>
                          <a:sym typeface="Open Sans Bold"/>
                        </a:rPr>
                        <a:t>Jumlah Data</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4200"/>
                        </a:lnSpc>
                        <a:defRPr/>
                      </a:pPr>
                      <a:r>
                        <a:rPr lang="en-US" sz="3000">
                          <a:solidFill>
                            <a:srgbClr val="000000"/>
                          </a:solidFill>
                          <a:latin typeface="Open Sans"/>
                          <a:ea typeface="Open Sans"/>
                          <a:cs typeface="Open Sans"/>
                          <a:sym typeface="Open Sans"/>
                        </a:rPr>
                        <a:t>704</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sp>
        <p:nvSpPr>
          <p:cNvPr name="Freeform 8" id="8"/>
          <p:cNvSpPr/>
          <p:nvPr/>
        </p:nvSpPr>
        <p:spPr>
          <a:xfrm flipH="false" flipV="false" rot="0">
            <a:off x="1653662" y="2817976"/>
            <a:ext cx="1547924" cy="2239312"/>
          </a:xfrm>
          <a:custGeom>
            <a:avLst/>
            <a:gdLst/>
            <a:ahLst/>
            <a:cxnLst/>
            <a:rect r="r" b="b" t="t" l="l"/>
            <a:pathLst>
              <a:path h="2239312" w="1547924">
                <a:moveTo>
                  <a:pt x="0" y="0"/>
                </a:moveTo>
                <a:lnTo>
                  <a:pt x="1547925" y="0"/>
                </a:lnTo>
                <a:lnTo>
                  <a:pt x="1547925" y="2239312"/>
                </a:lnTo>
                <a:lnTo>
                  <a:pt x="0" y="223931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a:ln w="104775" cap="sq">
            <a:solidFill>
              <a:srgbClr val="FF2828"/>
            </a:solidFill>
            <a:prstDash val="solid"/>
            <a:miter/>
          </a:ln>
        </p:spPr>
      </p:sp>
      <p:sp>
        <p:nvSpPr>
          <p:cNvPr name="Freeform 9" id="9"/>
          <p:cNvSpPr/>
          <p:nvPr/>
        </p:nvSpPr>
        <p:spPr>
          <a:xfrm flipH="false" flipV="false" rot="0">
            <a:off x="3456324" y="2817976"/>
            <a:ext cx="1547924" cy="2239312"/>
          </a:xfrm>
          <a:custGeom>
            <a:avLst/>
            <a:gdLst/>
            <a:ahLst/>
            <a:cxnLst/>
            <a:rect r="r" b="b" t="t" l="l"/>
            <a:pathLst>
              <a:path h="2239312" w="1547924">
                <a:moveTo>
                  <a:pt x="0" y="0"/>
                </a:moveTo>
                <a:lnTo>
                  <a:pt x="1547925" y="0"/>
                </a:lnTo>
                <a:lnTo>
                  <a:pt x="1547925" y="2239312"/>
                </a:lnTo>
                <a:lnTo>
                  <a:pt x="0" y="223931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a:ln w="104775" cap="sq">
            <a:solidFill>
              <a:srgbClr val="FF2828"/>
            </a:solidFill>
            <a:prstDash val="solid"/>
            <a:miter/>
          </a:ln>
        </p:spPr>
      </p:sp>
      <p:sp>
        <p:nvSpPr>
          <p:cNvPr name="Freeform 10" id="10"/>
          <p:cNvSpPr/>
          <p:nvPr/>
        </p:nvSpPr>
        <p:spPr>
          <a:xfrm flipH="false" flipV="false" rot="0">
            <a:off x="6949531" y="2291516"/>
            <a:ext cx="964684" cy="1395565"/>
          </a:xfrm>
          <a:custGeom>
            <a:avLst/>
            <a:gdLst/>
            <a:ahLst/>
            <a:cxnLst/>
            <a:rect r="r" b="b" t="t" l="l"/>
            <a:pathLst>
              <a:path h="1395565" w="964684">
                <a:moveTo>
                  <a:pt x="0" y="0"/>
                </a:moveTo>
                <a:lnTo>
                  <a:pt x="964684" y="0"/>
                </a:lnTo>
                <a:lnTo>
                  <a:pt x="964684" y="1395564"/>
                </a:lnTo>
                <a:lnTo>
                  <a:pt x="0" y="139556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a:ln w="104775" cap="sq">
            <a:solidFill>
              <a:srgbClr val="FF2828"/>
            </a:solidFill>
            <a:prstDash val="solid"/>
            <a:miter/>
          </a:ln>
        </p:spPr>
      </p:sp>
      <p:sp>
        <p:nvSpPr>
          <p:cNvPr name="Freeform 11" id="11"/>
          <p:cNvSpPr/>
          <p:nvPr/>
        </p:nvSpPr>
        <p:spPr>
          <a:xfrm flipH="false" flipV="false" rot="0">
            <a:off x="8380972" y="2291516"/>
            <a:ext cx="1440873" cy="2084445"/>
          </a:xfrm>
          <a:custGeom>
            <a:avLst/>
            <a:gdLst/>
            <a:ahLst/>
            <a:cxnLst/>
            <a:rect r="r" b="b" t="t" l="l"/>
            <a:pathLst>
              <a:path h="2084445" w="1440873">
                <a:moveTo>
                  <a:pt x="0" y="0"/>
                </a:moveTo>
                <a:lnTo>
                  <a:pt x="1440873" y="0"/>
                </a:lnTo>
                <a:lnTo>
                  <a:pt x="1440873" y="2084445"/>
                </a:lnTo>
                <a:lnTo>
                  <a:pt x="0" y="208444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a:ln w="104775" cap="sq">
            <a:solidFill>
              <a:srgbClr val="FF2828"/>
            </a:solidFill>
            <a:prstDash val="solid"/>
            <a:miter/>
          </a:ln>
        </p:spPr>
      </p:sp>
      <p:sp>
        <p:nvSpPr>
          <p:cNvPr name="Freeform 12" id="12"/>
          <p:cNvSpPr/>
          <p:nvPr/>
        </p:nvSpPr>
        <p:spPr>
          <a:xfrm flipH="false" flipV="false" rot="0">
            <a:off x="13219081" y="2429901"/>
            <a:ext cx="1677264" cy="647806"/>
          </a:xfrm>
          <a:custGeom>
            <a:avLst/>
            <a:gdLst/>
            <a:ahLst/>
            <a:cxnLst/>
            <a:rect r="r" b="b" t="t" l="l"/>
            <a:pathLst>
              <a:path h="647806" w="1677264">
                <a:moveTo>
                  <a:pt x="0" y="0"/>
                </a:moveTo>
                <a:lnTo>
                  <a:pt x="1677264" y="0"/>
                </a:lnTo>
                <a:lnTo>
                  <a:pt x="1677264" y="647806"/>
                </a:lnTo>
                <a:lnTo>
                  <a:pt x="0" y="647806"/>
                </a:lnTo>
                <a:lnTo>
                  <a:pt x="0" y="0"/>
                </a:lnTo>
                <a:close/>
              </a:path>
            </a:pathLst>
          </a:custGeom>
          <a:blipFill>
            <a:blip r:embed="rId10"/>
            <a:stretch>
              <a:fillRect l="0" t="0" r="0" b="0"/>
            </a:stretch>
          </a:blipFill>
        </p:spPr>
      </p:sp>
      <p:sp>
        <p:nvSpPr>
          <p:cNvPr name="TextBox 13" id="13"/>
          <p:cNvSpPr txBox="true"/>
          <p:nvPr/>
        </p:nvSpPr>
        <p:spPr>
          <a:xfrm rot="0">
            <a:off x="1028700" y="1019175"/>
            <a:ext cx="6403173" cy="647700"/>
          </a:xfrm>
          <a:prstGeom prst="rect">
            <a:avLst/>
          </a:prstGeom>
        </p:spPr>
        <p:txBody>
          <a:bodyPr anchor="t" rtlCol="false" tIns="0" lIns="0" bIns="0" rIns="0">
            <a:spAutoFit/>
          </a:bodyPr>
          <a:lstStyle/>
          <a:p>
            <a:pPr algn="l">
              <a:lnSpc>
                <a:spcPts val="5099"/>
              </a:lnSpc>
              <a:spcBef>
                <a:spcPct val="0"/>
              </a:spcBef>
            </a:pPr>
            <a:r>
              <a:rPr lang="en-US" b="true" sz="4249">
                <a:solidFill>
                  <a:srgbClr val="000000"/>
                </a:solidFill>
                <a:latin typeface="Arial Bold"/>
                <a:ea typeface="Arial Bold"/>
                <a:cs typeface="Arial Bold"/>
                <a:sym typeface="Arial Bold"/>
              </a:rPr>
              <a:t>2.2. Sample Dataset</a:t>
            </a:r>
          </a:p>
        </p:txBody>
      </p:sp>
      <p:sp>
        <p:nvSpPr>
          <p:cNvPr name="TextBox 14" id="14"/>
          <p:cNvSpPr txBox="true"/>
          <p:nvPr/>
        </p:nvSpPr>
        <p:spPr>
          <a:xfrm rot="0">
            <a:off x="0" y="6391010"/>
            <a:ext cx="6403173" cy="647700"/>
          </a:xfrm>
          <a:prstGeom prst="rect">
            <a:avLst/>
          </a:prstGeom>
        </p:spPr>
        <p:txBody>
          <a:bodyPr anchor="t" rtlCol="false" tIns="0" lIns="0" bIns="0" rIns="0">
            <a:spAutoFit/>
          </a:bodyPr>
          <a:lstStyle/>
          <a:p>
            <a:pPr algn="ctr">
              <a:lnSpc>
                <a:spcPts val="5099"/>
              </a:lnSpc>
              <a:spcBef>
                <a:spcPct val="0"/>
              </a:spcBef>
            </a:pPr>
            <a:r>
              <a:rPr lang="en-US" sz="4249">
                <a:solidFill>
                  <a:srgbClr val="000000"/>
                </a:solidFill>
                <a:latin typeface="Arial"/>
                <a:ea typeface="Arial"/>
                <a:cs typeface="Arial"/>
                <a:sym typeface="Arial"/>
              </a:rPr>
              <a:t>Normal</a:t>
            </a:r>
          </a:p>
        </p:txBody>
      </p:sp>
      <p:sp>
        <p:nvSpPr>
          <p:cNvPr name="TextBox 15" id="15"/>
          <p:cNvSpPr txBox="true"/>
          <p:nvPr/>
        </p:nvSpPr>
        <p:spPr>
          <a:xfrm rot="0">
            <a:off x="5022483" y="6391010"/>
            <a:ext cx="6403173" cy="647700"/>
          </a:xfrm>
          <a:prstGeom prst="rect">
            <a:avLst/>
          </a:prstGeom>
        </p:spPr>
        <p:txBody>
          <a:bodyPr anchor="t" rtlCol="false" tIns="0" lIns="0" bIns="0" rIns="0">
            <a:spAutoFit/>
          </a:bodyPr>
          <a:lstStyle/>
          <a:p>
            <a:pPr algn="ctr">
              <a:lnSpc>
                <a:spcPts val="5099"/>
              </a:lnSpc>
              <a:spcBef>
                <a:spcPct val="0"/>
              </a:spcBef>
            </a:pPr>
            <a:r>
              <a:rPr lang="en-US" sz="4249">
                <a:solidFill>
                  <a:srgbClr val="000000"/>
                </a:solidFill>
                <a:latin typeface="Arial"/>
                <a:ea typeface="Arial"/>
                <a:cs typeface="Arial"/>
                <a:sym typeface="Arial"/>
              </a:rPr>
              <a:t>TBC</a:t>
            </a:r>
          </a:p>
        </p:txBody>
      </p:sp>
      <p:sp>
        <p:nvSpPr>
          <p:cNvPr name="TextBox 16" id="16"/>
          <p:cNvSpPr txBox="true"/>
          <p:nvPr/>
        </p:nvSpPr>
        <p:spPr>
          <a:xfrm rot="0">
            <a:off x="10856127" y="3211594"/>
            <a:ext cx="6403173" cy="933450"/>
          </a:xfrm>
          <a:prstGeom prst="rect">
            <a:avLst/>
          </a:prstGeom>
        </p:spPr>
        <p:txBody>
          <a:bodyPr anchor="t" rtlCol="false" tIns="0" lIns="0" bIns="0" rIns="0">
            <a:spAutoFit/>
          </a:bodyPr>
          <a:lstStyle/>
          <a:p>
            <a:pPr algn="ctr">
              <a:lnSpc>
                <a:spcPts val="3600"/>
              </a:lnSpc>
            </a:pPr>
            <a:r>
              <a:rPr lang="en-US" sz="3000" b="true">
                <a:solidFill>
                  <a:srgbClr val="000000"/>
                </a:solidFill>
                <a:latin typeface="Arial Bold"/>
                <a:ea typeface="Arial Bold"/>
                <a:cs typeface="Arial Bold"/>
                <a:sym typeface="Arial Bold"/>
              </a:rPr>
              <a:t>Montgomery </a:t>
            </a:r>
            <a:r>
              <a:rPr lang="en-US" sz="3000" b="true">
                <a:solidFill>
                  <a:srgbClr val="000000"/>
                </a:solidFill>
                <a:latin typeface="Arial Bold"/>
                <a:ea typeface="Arial Bold"/>
                <a:cs typeface="Arial Bold"/>
                <a:sym typeface="Arial Bold"/>
              </a:rPr>
              <a:t>(USA): 141 images</a:t>
            </a:r>
          </a:p>
          <a:p>
            <a:pPr algn="ctr">
              <a:lnSpc>
                <a:spcPts val="3600"/>
              </a:lnSpc>
              <a:spcBef>
                <a:spcPct val="0"/>
              </a:spcBef>
            </a:pPr>
            <a:r>
              <a:rPr lang="en-US" b="true" sz="3000">
                <a:solidFill>
                  <a:srgbClr val="000000"/>
                </a:solidFill>
                <a:latin typeface="Arial Bold"/>
                <a:ea typeface="Arial Bold"/>
                <a:cs typeface="Arial Bold"/>
                <a:sym typeface="Arial Bold"/>
              </a:rPr>
              <a:t>Shenzhen (</a:t>
            </a:r>
            <a:r>
              <a:rPr lang="en-US" b="true" sz="3000">
                <a:solidFill>
                  <a:srgbClr val="000000"/>
                </a:solidFill>
                <a:latin typeface="Arial Bold"/>
                <a:ea typeface="Arial Bold"/>
                <a:cs typeface="Arial Bold"/>
                <a:sym typeface="Arial Bold"/>
              </a:rPr>
              <a:t>China): 563 images</a:t>
            </a:r>
          </a:p>
        </p:txBody>
      </p:sp>
      <p:sp>
        <p:nvSpPr>
          <p:cNvPr name="TextBox 17" id="17"/>
          <p:cNvSpPr txBox="true"/>
          <p:nvPr/>
        </p:nvSpPr>
        <p:spPr>
          <a:xfrm rot="0">
            <a:off x="10856127" y="4373902"/>
            <a:ext cx="6403173" cy="476250"/>
          </a:xfrm>
          <a:prstGeom prst="rect">
            <a:avLst/>
          </a:prstGeom>
        </p:spPr>
        <p:txBody>
          <a:bodyPr anchor="t" rtlCol="false" tIns="0" lIns="0" bIns="0" rIns="0">
            <a:spAutoFit/>
          </a:bodyPr>
          <a:lstStyle/>
          <a:p>
            <a:pPr algn="ctr">
              <a:lnSpc>
                <a:spcPts val="3600"/>
              </a:lnSpc>
              <a:spcBef>
                <a:spcPct val="0"/>
              </a:spcBef>
            </a:pPr>
            <a:r>
              <a:rPr lang="en-US" sz="3000">
                <a:solidFill>
                  <a:srgbClr val="000000"/>
                </a:solidFill>
                <a:latin typeface="Arial"/>
                <a:ea typeface="Arial"/>
                <a:cs typeface="Arial"/>
                <a:sym typeface="Arial"/>
              </a:rPr>
              <a:t>Isi: Citra &amp; Ground Truth</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grpSp>
        <p:nvGrpSpPr>
          <p:cNvPr name="Group 3" id="3"/>
          <p:cNvGrpSpPr/>
          <p:nvPr/>
        </p:nvGrpSpPr>
        <p:grpSpPr>
          <a:xfrm rot="0">
            <a:off x="3098348" y="3084256"/>
            <a:ext cx="1131939" cy="1131939"/>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812800"/>
                  </a:moveTo>
                  <a:lnTo>
                    <a:pt x="0" y="406400"/>
                  </a:lnTo>
                  <a:lnTo>
                    <a:pt x="203200" y="406400"/>
                  </a:lnTo>
                  <a:lnTo>
                    <a:pt x="203200" y="0"/>
                  </a:lnTo>
                  <a:lnTo>
                    <a:pt x="609600" y="0"/>
                  </a:lnTo>
                  <a:lnTo>
                    <a:pt x="609600" y="406400"/>
                  </a:lnTo>
                  <a:lnTo>
                    <a:pt x="812800" y="406400"/>
                  </a:lnTo>
                  <a:lnTo>
                    <a:pt x="406400" y="812800"/>
                  </a:lnTo>
                  <a:close/>
                </a:path>
              </a:pathLst>
            </a:custGeom>
            <a:solidFill>
              <a:srgbClr val="368CB6"/>
            </a:solidFill>
          </p:spPr>
        </p:sp>
        <p:sp>
          <p:nvSpPr>
            <p:cNvPr name="TextBox 5" id="5"/>
            <p:cNvSpPr txBox="true"/>
            <p:nvPr/>
          </p:nvSpPr>
          <p:spPr>
            <a:xfrm>
              <a:off x="203200" y="-38100"/>
              <a:ext cx="406400" cy="749300"/>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3098348" y="4854370"/>
            <a:ext cx="1131939" cy="1131939"/>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812800"/>
                  </a:moveTo>
                  <a:lnTo>
                    <a:pt x="0" y="406400"/>
                  </a:lnTo>
                  <a:lnTo>
                    <a:pt x="203200" y="406400"/>
                  </a:lnTo>
                  <a:lnTo>
                    <a:pt x="203200" y="0"/>
                  </a:lnTo>
                  <a:lnTo>
                    <a:pt x="609600" y="0"/>
                  </a:lnTo>
                  <a:lnTo>
                    <a:pt x="609600" y="406400"/>
                  </a:lnTo>
                  <a:lnTo>
                    <a:pt x="812800" y="406400"/>
                  </a:lnTo>
                  <a:lnTo>
                    <a:pt x="406400" y="812800"/>
                  </a:lnTo>
                  <a:close/>
                </a:path>
              </a:pathLst>
            </a:custGeom>
            <a:solidFill>
              <a:srgbClr val="368CB6"/>
            </a:solidFill>
          </p:spPr>
        </p:sp>
        <p:sp>
          <p:nvSpPr>
            <p:cNvPr name="TextBox 8" id="8"/>
            <p:cNvSpPr txBox="true"/>
            <p:nvPr/>
          </p:nvSpPr>
          <p:spPr>
            <a:xfrm>
              <a:off x="203200" y="-38100"/>
              <a:ext cx="406400" cy="749300"/>
            </a:xfrm>
            <a:prstGeom prst="rect">
              <a:avLst/>
            </a:prstGeom>
          </p:spPr>
          <p:txBody>
            <a:bodyPr anchor="ctr" rtlCol="false" tIns="50800" lIns="50800" bIns="50800" rIns="50800"/>
            <a:lstStyle/>
            <a:p>
              <a:pPr algn="ctr">
                <a:lnSpc>
                  <a:spcPts val="2659"/>
                </a:lnSpc>
                <a:spcBef>
                  <a:spcPct val="0"/>
                </a:spcBef>
              </a:pPr>
            </a:p>
          </p:txBody>
        </p:sp>
      </p:grpSp>
      <p:grpSp>
        <p:nvGrpSpPr>
          <p:cNvPr name="Group 9" id="9"/>
          <p:cNvGrpSpPr/>
          <p:nvPr/>
        </p:nvGrpSpPr>
        <p:grpSpPr>
          <a:xfrm rot="0">
            <a:off x="3098348" y="6624484"/>
            <a:ext cx="1131939" cy="1131939"/>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812800"/>
                  </a:moveTo>
                  <a:lnTo>
                    <a:pt x="0" y="406400"/>
                  </a:lnTo>
                  <a:lnTo>
                    <a:pt x="203200" y="406400"/>
                  </a:lnTo>
                  <a:lnTo>
                    <a:pt x="203200" y="0"/>
                  </a:lnTo>
                  <a:lnTo>
                    <a:pt x="609600" y="0"/>
                  </a:lnTo>
                  <a:lnTo>
                    <a:pt x="609600" y="406400"/>
                  </a:lnTo>
                  <a:lnTo>
                    <a:pt x="812800" y="406400"/>
                  </a:lnTo>
                  <a:lnTo>
                    <a:pt x="406400" y="812800"/>
                  </a:lnTo>
                  <a:close/>
                </a:path>
              </a:pathLst>
            </a:custGeom>
            <a:solidFill>
              <a:srgbClr val="368CB6"/>
            </a:solidFill>
          </p:spPr>
        </p:sp>
        <p:sp>
          <p:nvSpPr>
            <p:cNvPr name="TextBox 11" id="11"/>
            <p:cNvSpPr txBox="true"/>
            <p:nvPr/>
          </p:nvSpPr>
          <p:spPr>
            <a:xfrm>
              <a:off x="203200" y="-38100"/>
              <a:ext cx="406400" cy="749300"/>
            </a:xfrm>
            <a:prstGeom prst="rect">
              <a:avLst/>
            </a:prstGeom>
          </p:spPr>
          <p:txBody>
            <a:bodyPr anchor="ctr" rtlCol="false" tIns="50800" lIns="50800" bIns="50800" rIns="50800"/>
            <a:lstStyle/>
            <a:p>
              <a:pPr algn="ctr">
                <a:lnSpc>
                  <a:spcPts val="2659"/>
                </a:lnSpc>
                <a:spcBef>
                  <a:spcPct val="0"/>
                </a:spcBef>
              </a:pPr>
            </a:p>
          </p:txBody>
        </p:sp>
      </p:grpSp>
      <p:sp>
        <p:nvSpPr>
          <p:cNvPr name="TextBox 12" id="12"/>
          <p:cNvSpPr txBox="true"/>
          <p:nvPr/>
        </p:nvSpPr>
        <p:spPr>
          <a:xfrm rot="0">
            <a:off x="462731" y="2436556"/>
            <a:ext cx="6403173" cy="647700"/>
          </a:xfrm>
          <a:prstGeom prst="rect">
            <a:avLst/>
          </a:prstGeom>
        </p:spPr>
        <p:txBody>
          <a:bodyPr anchor="t" rtlCol="false" tIns="0" lIns="0" bIns="0" rIns="0">
            <a:spAutoFit/>
          </a:bodyPr>
          <a:lstStyle/>
          <a:p>
            <a:pPr algn="ctr">
              <a:lnSpc>
                <a:spcPts val="5099"/>
              </a:lnSpc>
              <a:spcBef>
                <a:spcPct val="0"/>
              </a:spcBef>
            </a:pPr>
            <a:r>
              <a:rPr lang="en-US" sz="4249">
                <a:solidFill>
                  <a:srgbClr val="000000"/>
                </a:solidFill>
                <a:latin typeface="Arial"/>
                <a:ea typeface="Arial"/>
                <a:cs typeface="Arial"/>
                <a:sym typeface="Arial"/>
              </a:rPr>
              <a:t>Citra Asli</a:t>
            </a:r>
          </a:p>
        </p:txBody>
      </p:sp>
      <p:sp>
        <p:nvSpPr>
          <p:cNvPr name="TextBox 13" id="13"/>
          <p:cNvSpPr txBox="true"/>
          <p:nvPr/>
        </p:nvSpPr>
        <p:spPr>
          <a:xfrm rot="0">
            <a:off x="462731" y="4206670"/>
            <a:ext cx="6403173" cy="647700"/>
          </a:xfrm>
          <a:prstGeom prst="rect">
            <a:avLst/>
          </a:prstGeom>
        </p:spPr>
        <p:txBody>
          <a:bodyPr anchor="t" rtlCol="false" tIns="0" lIns="0" bIns="0" rIns="0">
            <a:spAutoFit/>
          </a:bodyPr>
          <a:lstStyle/>
          <a:p>
            <a:pPr algn="ctr">
              <a:lnSpc>
                <a:spcPts val="5099"/>
              </a:lnSpc>
              <a:spcBef>
                <a:spcPct val="0"/>
              </a:spcBef>
            </a:pPr>
            <a:r>
              <a:rPr lang="en-US" sz="4249">
                <a:solidFill>
                  <a:srgbClr val="000000"/>
                </a:solidFill>
                <a:latin typeface="Arial"/>
                <a:ea typeface="Arial"/>
                <a:cs typeface="Arial"/>
                <a:sym typeface="Arial"/>
              </a:rPr>
              <a:t>Resize</a:t>
            </a:r>
          </a:p>
        </p:txBody>
      </p:sp>
      <p:sp>
        <p:nvSpPr>
          <p:cNvPr name="TextBox 14" id="14"/>
          <p:cNvSpPr txBox="true"/>
          <p:nvPr/>
        </p:nvSpPr>
        <p:spPr>
          <a:xfrm rot="0">
            <a:off x="462731" y="5976784"/>
            <a:ext cx="6403173" cy="647700"/>
          </a:xfrm>
          <a:prstGeom prst="rect">
            <a:avLst/>
          </a:prstGeom>
        </p:spPr>
        <p:txBody>
          <a:bodyPr anchor="t" rtlCol="false" tIns="0" lIns="0" bIns="0" rIns="0">
            <a:spAutoFit/>
          </a:bodyPr>
          <a:lstStyle/>
          <a:p>
            <a:pPr algn="ctr">
              <a:lnSpc>
                <a:spcPts val="5099"/>
              </a:lnSpc>
              <a:spcBef>
                <a:spcPct val="0"/>
              </a:spcBef>
            </a:pPr>
            <a:r>
              <a:rPr lang="en-US" sz="4249">
                <a:solidFill>
                  <a:srgbClr val="000000"/>
                </a:solidFill>
                <a:latin typeface="Arial"/>
                <a:ea typeface="Arial"/>
                <a:cs typeface="Arial"/>
                <a:sym typeface="Arial"/>
              </a:rPr>
              <a:t>Gaussian Filter</a:t>
            </a:r>
          </a:p>
        </p:txBody>
      </p:sp>
      <p:sp>
        <p:nvSpPr>
          <p:cNvPr name="Freeform 15" id="15"/>
          <p:cNvSpPr/>
          <p:nvPr/>
        </p:nvSpPr>
        <p:spPr>
          <a:xfrm flipH="false" flipV="false" rot="0">
            <a:off x="6435305" y="2951849"/>
            <a:ext cx="4142220" cy="4383302"/>
          </a:xfrm>
          <a:custGeom>
            <a:avLst/>
            <a:gdLst/>
            <a:ahLst/>
            <a:cxnLst/>
            <a:rect r="r" b="b" t="t" l="l"/>
            <a:pathLst>
              <a:path h="4383302" w="4142220">
                <a:moveTo>
                  <a:pt x="0" y="0"/>
                </a:moveTo>
                <a:lnTo>
                  <a:pt x="4142220" y="0"/>
                </a:lnTo>
                <a:lnTo>
                  <a:pt x="4142220" y="4383302"/>
                </a:lnTo>
                <a:lnTo>
                  <a:pt x="0" y="4383302"/>
                </a:lnTo>
                <a:lnTo>
                  <a:pt x="0" y="0"/>
                </a:lnTo>
                <a:close/>
              </a:path>
            </a:pathLst>
          </a:custGeom>
          <a:blipFill>
            <a:blip r:embed="rId4"/>
            <a:stretch>
              <a:fillRect l="0" t="0" r="0" b="0"/>
            </a:stretch>
          </a:blipFill>
        </p:spPr>
      </p:sp>
      <p:sp>
        <p:nvSpPr>
          <p:cNvPr name="Freeform 16" id="16"/>
          <p:cNvSpPr/>
          <p:nvPr/>
        </p:nvSpPr>
        <p:spPr>
          <a:xfrm flipH="false" flipV="false" rot="0">
            <a:off x="12383093" y="2951849"/>
            <a:ext cx="4409162" cy="4383302"/>
          </a:xfrm>
          <a:custGeom>
            <a:avLst/>
            <a:gdLst/>
            <a:ahLst/>
            <a:cxnLst/>
            <a:rect r="r" b="b" t="t" l="l"/>
            <a:pathLst>
              <a:path h="4383302" w="4409162">
                <a:moveTo>
                  <a:pt x="0" y="0"/>
                </a:moveTo>
                <a:lnTo>
                  <a:pt x="4409162" y="0"/>
                </a:lnTo>
                <a:lnTo>
                  <a:pt x="4409162" y="4383302"/>
                </a:lnTo>
                <a:lnTo>
                  <a:pt x="0" y="4383302"/>
                </a:lnTo>
                <a:lnTo>
                  <a:pt x="0" y="0"/>
                </a:lnTo>
                <a:close/>
              </a:path>
            </a:pathLst>
          </a:custGeom>
          <a:blipFill>
            <a:blip r:embed="rId5"/>
            <a:stretch>
              <a:fillRect l="0" t="0" r="0" b="0"/>
            </a:stretch>
          </a:blipFill>
        </p:spPr>
      </p:sp>
      <p:grpSp>
        <p:nvGrpSpPr>
          <p:cNvPr name="Group 17" id="17"/>
          <p:cNvGrpSpPr/>
          <p:nvPr/>
        </p:nvGrpSpPr>
        <p:grpSpPr>
          <a:xfrm rot="0">
            <a:off x="10853349" y="4227410"/>
            <a:ext cx="1253920" cy="1253920"/>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812800" y="406400"/>
                  </a:moveTo>
                  <a:lnTo>
                    <a:pt x="406400" y="0"/>
                  </a:lnTo>
                  <a:lnTo>
                    <a:pt x="406400" y="203200"/>
                  </a:lnTo>
                  <a:lnTo>
                    <a:pt x="0" y="203200"/>
                  </a:lnTo>
                  <a:lnTo>
                    <a:pt x="0" y="609600"/>
                  </a:lnTo>
                  <a:lnTo>
                    <a:pt x="406400" y="609600"/>
                  </a:lnTo>
                  <a:lnTo>
                    <a:pt x="406400" y="812800"/>
                  </a:lnTo>
                  <a:lnTo>
                    <a:pt x="812800" y="406400"/>
                  </a:lnTo>
                  <a:close/>
                </a:path>
              </a:pathLst>
            </a:custGeom>
            <a:solidFill>
              <a:srgbClr val="368CB6"/>
            </a:solidFill>
          </p:spPr>
        </p:sp>
        <p:sp>
          <p:nvSpPr>
            <p:cNvPr name="TextBox 19" id="19"/>
            <p:cNvSpPr txBox="true"/>
            <p:nvPr/>
          </p:nvSpPr>
          <p:spPr>
            <a:xfrm>
              <a:off x="0" y="165100"/>
              <a:ext cx="711200" cy="444500"/>
            </a:xfrm>
            <a:prstGeom prst="rect">
              <a:avLst/>
            </a:prstGeom>
          </p:spPr>
          <p:txBody>
            <a:bodyPr anchor="ctr" rtlCol="false" tIns="50800" lIns="50800" bIns="50800" rIns="50800"/>
            <a:lstStyle/>
            <a:p>
              <a:pPr algn="ctr">
                <a:lnSpc>
                  <a:spcPts val="2659"/>
                </a:lnSpc>
              </a:pPr>
            </a:p>
          </p:txBody>
        </p:sp>
      </p:grpSp>
      <p:sp>
        <p:nvSpPr>
          <p:cNvPr name="TextBox 20" id="20"/>
          <p:cNvSpPr txBox="true"/>
          <p:nvPr/>
        </p:nvSpPr>
        <p:spPr>
          <a:xfrm rot="0">
            <a:off x="1028700" y="1019175"/>
            <a:ext cx="6403173" cy="647700"/>
          </a:xfrm>
          <a:prstGeom prst="rect">
            <a:avLst/>
          </a:prstGeom>
        </p:spPr>
        <p:txBody>
          <a:bodyPr anchor="t" rtlCol="false" tIns="0" lIns="0" bIns="0" rIns="0">
            <a:spAutoFit/>
          </a:bodyPr>
          <a:lstStyle/>
          <a:p>
            <a:pPr algn="l">
              <a:lnSpc>
                <a:spcPts val="5099"/>
              </a:lnSpc>
              <a:spcBef>
                <a:spcPct val="0"/>
              </a:spcBef>
            </a:pPr>
            <a:r>
              <a:rPr lang="en-US" b="true" sz="4249">
                <a:solidFill>
                  <a:srgbClr val="000000"/>
                </a:solidFill>
                <a:latin typeface="Arial Bold"/>
                <a:ea typeface="Arial Bold"/>
                <a:cs typeface="Arial Bold"/>
                <a:sym typeface="Arial Bold"/>
              </a:rPr>
              <a:t>2.3. Preprocessing</a:t>
            </a:r>
          </a:p>
        </p:txBody>
      </p:sp>
      <p:sp>
        <p:nvSpPr>
          <p:cNvPr name="TextBox 21" id="21"/>
          <p:cNvSpPr txBox="true"/>
          <p:nvPr/>
        </p:nvSpPr>
        <p:spPr>
          <a:xfrm rot="0">
            <a:off x="462731" y="7746898"/>
            <a:ext cx="6403173" cy="647700"/>
          </a:xfrm>
          <a:prstGeom prst="rect">
            <a:avLst/>
          </a:prstGeom>
        </p:spPr>
        <p:txBody>
          <a:bodyPr anchor="t" rtlCol="false" tIns="0" lIns="0" bIns="0" rIns="0">
            <a:spAutoFit/>
          </a:bodyPr>
          <a:lstStyle/>
          <a:p>
            <a:pPr algn="ctr">
              <a:lnSpc>
                <a:spcPts val="5099"/>
              </a:lnSpc>
              <a:spcBef>
                <a:spcPct val="0"/>
              </a:spcBef>
            </a:pPr>
            <a:r>
              <a:rPr lang="en-US" sz="4249">
                <a:solidFill>
                  <a:srgbClr val="000000"/>
                </a:solidFill>
                <a:latin typeface="Arial"/>
                <a:ea typeface="Arial"/>
                <a:cs typeface="Arial"/>
                <a:sym typeface="Arial"/>
              </a:rPr>
              <a:t>CLAHE</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sp>
        <p:nvSpPr>
          <p:cNvPr name="Freeform 3" id="3"/>
          <p:cNvSpPr/>
          <p:nvPr/>
        </p:nvSpPr>
        <p:spPr>
          <a:xfrm flipH="false" flipV="false" rot="0">
            <a:off x="2071197" y="1913391"/>
            <a:ext cx="3042004" cy="2957110"/>
          </a:xfrm>
          <a:custGeom>
            <a:avLst/>
            <a:gdLst/>
            <a:ahLst/>
            <a:cxnLst/>
            <a:rect r="r" b="b" t="t" l="l"/>
            <a:pathLst>
              <a:path h="2957110" w="3042004">
                <a:moveTo>
                  <a:pt x="0" y="0"/>
                </a:moveTo>
                <a:lnTo>
                  <a:pt x="3042003" y="0"/>
                </a:lnTo>
                <a:lnTo>
                  <a:pt x="3042003" y="2957110"/>
                </a:lnTo>
                <a:lnTo>
                  <a:pt x="0" y="2957110"/>
                </a:lnTo>
                <a:lnTo>
                  <a:pt x="0" y="0"/>
                </a:lnTo>
                <a:close/>
              </a:path>
            </a:pathLst>
          </a:custGeom>
          <a:blipFill>
            <a:blip r:embed="rId4"/>
            <a:stretch>
              <a:fillRect l="0" t="0" r="0" b="0"/>
            </a:stretch>
          </a:blipFill>
        </p:spPr>
      </p:sp>
      <p:grpSp>
        <p:nvGrpSpPr>
          <p:cNvPr name="Group 4" id="4"/>
          <p:cNvGrpSpPr/>
          <p:nvPr/>
        </p:nvGrpSpPr>
        <p:grpSpPr>
          <a:xfrm rot="0">
            <a:off x="5853046" y="2807541"/>
            <a:ext cx="1168810" cy="1168810"/>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812800" y="406400"/>
                  </a:moveTo>
                  <a:lnTo>
                    <a:pt x="406400" y="0"/>
                  </a:lnTo>
                  <a:lnTo>
                    <a:pt x="406400" y="203200"/>
                  </a:lnTo>
                  <a:lnTo>
                    <a:pt x="0" y="203200"/>
                  </a:lnTo>
                  <a:lnTo>
                    <a:pt x="0" y="609600"/>
                  </a:lnTo>
                  <a:lnTo>
                    <a:pt x="406400" y="609600"/>
                  </a:lnTo>
                  <a:lnTo>
                    <a:pt x="406400" y="812800"/>
                  </a:lnTo>
                  <a:lnTo>
                    <a:pt x="812800" y="406400"/>
                  </a:lnTo>
                  <a:close/>
                </a:path>
              </a:pathLst>
            </a:custGeom>
            <a:solidFill>
              <a:srgbClr val="368CB6"/>
            </a:solidFill>
          </p:spPr>
        </p:sp>
        <p:sp>
          <p:nvSpPr>
            <p:cNvPr name="TextBox 6" id="6"/>
            <p:cNvSpPr txBox="true"/>
            <p:nvPr/>
          </p:nvSpPr>
          <p:spPr>
            <a:xfrm>
              <a:off x="0" y="165100"/>
              <a:ext cx="711200" cy="444500"/>
            </a:xfrm>
            <a:prstGeom prst="rect">
              <a:avLst/>
            </a:prstGeom>
          </p:spPr>
          <p:txBody>
            <a:bodyPr anchor="ctr" rtlCol="false" tIns="50800" lIns="50800" bIns="50800" rIns="50800"/>
            <a:lstStyle/>
            <a:p>
              <a:pPr algn="ctr">
                <a:lnSpc>
                  <a:spcPts val="2659"/>
                </a:lnSpc>
              </a:pPr>
            </a:p>
          </p:txBody>
        </p:sp>
      </p:grpSp>
      <p:grpSp>
        <p:nvGrpSpPr>
          <p:cNvPr name="Group 7" id="7"/>
          <p:cNvGrpSpPr/>
          <p:nvPr/>
        </p:nvGrpSpPr>
        <p:grpSpPr>
          <a:xfrm rot="0">
            <a:off x="11318584" y="2807541"/>
            <a:ext cx="1168810" cy="1168810"/>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812800" y="406400"/>
                  </a:moveTo>
                  <a:lnTo>
                    <a:pt x="406400" y="0"/>
                  </a:lnTo>
                  <a:lnTo>
                    <a:pt x="406400" y="203200"/>
                  </a:lnTo>
                  <a:lnTo>
                    <a:pt x="0" y="203200"/>
                  </a:lnTo>
                  <a:lnTo>
                    <a:pt x="0" y="609600"/>
                  </a:lnTo>
                  <a:lnTo>
                    <a:pt x="406400" y="609600"/>
                  </a:lnTo>
                  <a:lnTo>
                    <a:pt x="406400" y="812800"/>
                  </a:lnTo>
                  <a:lnTo>
                    <a:pt x="812800" y="406400"/>
                  </a:lnTo>
                  <a:close/>
                </a:path>
              </a:pathLst>
            </a:custGeom>
            <a:solidFill>
              <a:srgbClr val="368CB6"/>
            </a:solidFill>
          </p:spPr>
        </p:sp>
        <p:sp>
          <p:nvSpPr>
            <p:cNvPr name="TextBox 9" id="9"/>
            <p:cNvSpPr txBox="true"/>
            <p:nvPr/>
          </p:nvSpPr>
          <p:spPr>
            <a:xfrm>
              <a:off x="0" y="165100"/>
              <a:ext cx="711200" cy="444500"/>
            </a:xfrm>
            <a:prstGeom prst="rect">
              <a:avLst/>
            </a:prstGeom>
          </p:spPr>
          <p:txBody>
            <a:bodyPr anchor="ctr" rtlCol="false" tIns="50800" lIns="50800" bIns="50800" rIns="50800"/>
            <a:lstStyle/>
            <a:p>
              <a:pPr algn="ctr">
                <a:lnSpc>
                  <a:spcPts val="2659"/>
                </a:lnSpc>
              </a:pPr>
            </a:p>
          </p:txBody>
        </p:sp>
      </p:grpSp>
      <p:sp>
        <p:nvSpPr>
          <p:cNvPr name="Freeform 10" id="10"/>
          <p:cNvSpPr/>
          <p:nvPr/>
        </p:nvSpPr>
        <p:spPr>
          <a:xfrm flipH="false" flipV="false" rot="0">
            <a:off x="7533631" y="1913391"/>
            <a:ext cx="3042004" cy="2957110"/>
          </a:xfrm>
          <a:custGeom>
            <a:avLst/>
            <a:gdLst/>
            <a:ahLst/>
            <a:cxnLst/>
            <a:rect r="r" b="b" t="t" l="l"/>
            <a:pathLst>
              <a:path h="2957110" w="3042004">
                <a:moveTo>
                  <a:pt x="0" y="0"/>
                </a:moveTo>
                <a:lnTo>
                  <a:pt x="3042003" y="0"/>
                </a:lnTo>
                <a:lnTo>
                  <a:pt x="3042003" y="2957110"/>
                </a:lnTo>
                <a:lnTo>
                  <a:pt x="0" y="2957110"/>
                </a:lnTo>
                <a:lnTo>
                  <a:pt x="0" y="0"/>
                </a:lnTo>
                <a:close/>
              </a:path>
            </a:pathLst>
          </a:custGeom>
          <a:blipFill>
            <a:blip r:embed="rId5"/>
            <a:stretch>
              <a:fillRect l="0" t="0" r="0" b="0"/>
            </a:stretch>
          </a:blipFill>
        </p:spPr>
      </p:sp>
      <p:sp>
        <p:nvSpPr>
          <p:cNvPr name="Freeform 11" id="11"/>
          <p:cNvSpPr/>
          <p:nvPr/>
        </p:nvSpPr>
        <p:spPr>
          <a:xfrm flipH="false" flipV="false" rot="0">
            <a:off x="13230344" y="1926142"/>
            <a:ext cx="2930915" cy="2944359"/>
          </a:xfrm>
          <a:custGeom>
            <a:avLst/>
            <a:gdLst/>
            <a:ahLst/>
            <a:cxnLst/>
            <a:rect r="r" b="b" t="t" l="l"/>
            <a:pathLst>
              <a:path h="2944359" w="2930915">
                <a:moveTo>
                  <a:pt x="0" y="0"/>
                </a:moveTo>
                <a:lnTo>
                  <a:pt x="2930915" y="0"/>
                </a:lnTo>
                <a:lnTo>
                  <a:pt x="2930915" y="2944359"/>
                </a:lnTo>
                <a:lnTo>
                  <a:pt x="0" y="2944359"/>
                </a:lnTo>
                <a:lnTo>
                  <a:pt x="0" y="0"/>
                </a:lnTo>
                <a:close/>
              </a:path>
            </a:pathLst>
          </a:custGeom>
          <a:blipFill>
            <a:blip r:embed="rId6"/>
            <a:stretch>
              <a:fillRect l="0" t="0" r="0" b="0"/>
            </a:stretch>
          </a:blipFill>
        </p:spPr>
      </p:sp>
      <p:sp>
        <p:nvSpPr>
          <p:cNvPr name="Freeform 12" id="12"/>
          <p:cNvSpPr/>
          <p:nvPr/>
        </p:nvSpPr>
        <p:spPr>
          <a:xfrm flipH="false" flipV="false" rot="0">
            <a:off x="7687533" y="5718749"/>
            <a:ext cx="2912935" cy="2901376"/>
          </a:xfrm>
          <a:custGeom>
            <a:avLst/>
            <a:gdLst/>
            <a:ahLst/>
            <a:cxnLst/>
            <a:rect r="r" b="b" t="t" l="l"/>
            <a:pathLst>
              <a:path h="2901376" w="2912935">
                <a:moveTo>
                  <a:pt x="0" y="0"/>
                </a:moveTo>
                <a:lnTo>
                  <a:pt x="2912934" y="0"/>
                </a:lnTo>
                <a:lnTo>
                  <a:pt x="2912934" y="2901376"/>
                </a:lnTo>
                <a:lnTo>
                  <a:pt x="0" y="2901376"/>
                </a:lnTo>
                <a:lnTo>
                  <a:pt x="0" y="0"/>
                </a:lnTo>
                <a:close/>
              </a:path>
            </a:pathLst>
          </a:custGeom>
          <a:blipFill>
            <a:blip r:embed="rId7"/>
            <a:stretch>
              <a:fillRect l="0" t="0" r="0" b="0"/>
            </a:stretch>
          </a:blipFill>
        </p:spPr>
      </p:sp>
      <p:sp>
        <p:nvSpPr>
          <p:cNvPr name="TextBox 13" id="13"/>
          <p:cNvSpPr txBox="true"/>
          <p:nvPr/>
        </p:nvSpPr>
        <p:spPr>
          <a:xfrm rot="0">
            <a:off x="1028700" y="1019175"/>
            <a:ext cx="6403173" cy="647700"/>
          </a:xfrm>
          <a:prstGeom prst="rect">
            <a:avLst/>
          </a:prstGeom>
        </p:spPr>
        <p:txBody>
          <a:bodyPr anchor="t" rtlCol="false" tIns="0" lIns="0" bIns="0" rIns="0">
            <a:spAutoFit/>
          </a:bodyPr>
          <a:lstStyle/>
          <a:p>
            <a:pPr algn="l">
              <a:lnSpc>
                <a:spcPts val="5099"/>
              </a:lnSpc>
              <a:spcBef>
                <a:spcPct val="0"/>
              </a:spcBef>
            </a:pPr>
            <a:r>
              <a:rPr lang="en-US" b="true" sz="4249">
                <a:solidFill>
                  <a:srgbClr val="000000"/>
                </a:solidFill>
                <a:latin typeface="Arial Bold"/>
                <a:ea typeface="Arial Bold"/>
                <a:cs typeface="Arial Bold"/>
                <a:sym typeface="Arial Bold"/>
              </a:rPr>
              <a:t>2.4. Segmentasi</a:t>
            </a:r>
          </a:p>
        </p:txBody>
      </p:sp>
      <p:sp>
        <p:nvSpPr>
          <p:cNvPr name="TextBox 14" id="14"/>
          <p:cNvSpPr txBox="true"/>
          <p:nvPr/>
        </p:nvSpPr>
        <p:spPr>
          <a:xfrm rot="0">
            <a:off x="390612" y="4860976"/>
            <a:ext cx="6403173" cy="647700"/>
          </a:xfrm>
          <a:prstGeom prst="rect">
            <a:avLst/>
          </a:prstGeom>
        </p:spPr>
        <p:txBody>
          <a:bodyPr anchor="t" rtlCol="false" tIns="0" lIns="0" bIns="0" rIns="0">
            <a:spAutoFit/>
          </a:bodyPr>
          <a:lstStyle/>
          <a:p>
            <a:pPr algn="ctr">
              <a:lnSpc>
                <a:spcPts val="5099"/>
              </a:lnSpc>
              <a:spcBef>
                <a:spcPct val="0"/>
              </a:spcBef>
            </a:pPr>
            <a:r>
              <a:rPr lang="en-US" sz="4249">
                <a:solidFill>
                  <a:srgbClr val="000000"/>
                </a:solidFill>
                <a:latin typeface="Arial"/>
                <a:ea typeface="Arial"/>
                <a:cs typeface="Arial"/>
                <a:sym typeface="Arial"/>
              </a:rPr>
              <a:t>Otsu Thresholding</a:t>
            </a:r>
          </a:p>
        </p:txBody>
      </p:sp>
      <p:sp>
        <p:nvSpPr>
          <p:cNvPr name="TextBox 15" id="15"/>
          <p:cNvSpPr txBox="true"/>
          <p:nvPr/>
        </p:nvSpPr>
        <p:spPr>
          <a:xfrm rot="0">
            <a:off x="5853046" y="4860976"/>
            <a:ext cx="6403173" cy="647700"/>
          </a:xfrm>
          <a:prstGeom prst="rect">
            <a:avLst/>
          </a:prstGeom>
        </p:spPr>
        <p:txBody>
          <a:bodyPr anchor="t" rtlCol="false" tIns="0" lIns="0" bIns="0" rIns="0">
            <a:spAutoFit/>
          </a:bodyPr>
          <a:lstStyle/>
          <a:p>
            <a:pPr algn="ctr">
              <a:lnSpc>
                <a:spcPts val="5099"/>
              </a:lnSpc>
              <a:spcBef>
                <a:spcPct val="0"/>
              </a:spcBef>
            </a:pPr>
            <a:r>
              <a:rPr lang="en-US" sz="4249">
                <a:solidFill>
                  <a:srgbClr val="000000"/>
                </a:solidFill>
                <a:latin typeface="Arial"/>
                <a:ea typeface="Arial"/>
                <a:cs typeface="Arial"/>
                <a:sym typeface="Arial"/>
              </a:rPr>
              <a:t>Flood Fill</a:t>
            </a:r>
          </a:p>
        </p:txBody>
      </p:sp>
      <p:sp>
        <p:nvSpPr>
          <p:cNvPr name="TextBox 16" id="16"/>
          <p:cNvSpPr txBox="true"/>
          <p:nvPr/>
        </p:nvSpPr>
        <p:spPr>
          <a:xfrm rot="0">
            <a:off x="11494215" y="4860976"/>
            <a:ext cx="6403173" cy="647700"/>
          </a:xfrm>
          <a:prstGeom prst="rect">
            <a:avLst/>
          </a:prstGeom>
        </p:spPr>
        <p:txBody>
          <a:bodyPr anchor="t" rtlCol="false" tIns="0" lIns="0" bIns="0" rIns="0">
            <a:spAutoFit/>
          </a:bodyPr>
          <a:lstStyle/>
          <a:p>
            <a:pPr algn="ctr">
              <a:lnSpc>
                <a:spcPts val="5099"/>
              </a:lnSpc>
              <a:spcBef>
                <a:spcPct val="0"/>
              </a:spcBef>
            </a:pPr>
            <a:r>
              <a:rPr lang="en-US" sz="4249">
                <a:solidFill>
                  <a:srgbClr val="000000"/>
                </a:solidFill>
                <a:latin typeface="Arial"/>
                <a:ea typeface="Arial"/>
                <a:cs typeface="Arial"/>
                <a:sym typeface="Arial"/>
              </a:rPr>
              <a:t>Closing Morphological</a:t>
            </a:r>
          </a:p>
        </p:txBody>
      </p:sp>
      <p:sp>
        <p:nvSpPr>
          <p:cNvPr name="TextBox 17" id="17"/>
          <p:cNvSpPr txBox="true"/>
          <p:nvPr/>
        </p:nvSpPr>
        <p:spPr>
          <a:xfrm rot="0">
            <a:off x="5942413" y="8610600"/>
            <a:ext cx="6403173" cy="647700"/>
          </a:xfrm>
          <a:prstGeom prst="rect">
            <a:avLst/>
          </a:prstGeom>
        </p:spPr>
        <p:txBody>
          <a:bodyPr anchor="t" rtlCol="false" tIns="0" lIns="0" bIns="0" rIns="0">
            <a:spAutoFit/>
          </a:bodyPr>
          <a:lstStyle/>
          <a:p>
            <a:pPr algn="ctr">
              <a:lnSpc>
                <a:spcPts val="5099"/>
              </a:lnSpc>
              <a:spcBef>
                <a:spcPct val="0"/>
              </a:spcBef>
            </a:pPr>
            <a:r>
              <a:rPr lang="en-US" sz="4249">
                <a:solidFill>
                  <a:srgbClr val="000000"/>
                </a:solidFill>
                <a:latin typeface="Arial"/>
                <a:ea typeface="Arial"/>
                <a:cs typeface="Arial"/>
                <a:sym typeface="Arial"/>
              </a:rPr>
              <a:t>Final Mask</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grpSp>
        <p:nvGrpSpPr>
          <p:cNvPr name="Group 3" id="3"/>
          <p:cNvGrpSpPr/>
          <p:nvPr/>
        </p:nvGrpSpPr>
        <p:grpSpPr>
          <a:xfrm rot="0">
            <a:off x="4419415" y="4074900"/>
            <a:ext cx="9449170" cy="5183400"/>
            <a:chOff x="0" y="0"/>
            <a:chExt cx="12598894" cy="6911200"/>
          </a:xfrm>
        </p:grpSpPr>
        <p:sp>
          <p:nvSpPr>
            <p:cNvPr name="Freeform 4" id="4"/>
            <p:cNvSpPr/>
            <p:nvPr/>
          </p:nvSpPr>
          <p:spPr>
            <a:xfrm flipH="false" flipV="false" rot="0">
              <a:off x="6478524" y="395415"/>
              <a:ext cx="6120370" cy="6120370"/>
            </a:xfrm>
            <a:custGeom>
              <a:avLst/>
              <a:gdLst/>
              <a:ahLst/>
              <a:cxnLst/>
              <a:rect r="r" b="b" t="t" l="l"/>
              <a:pathLst>
                <a:path h="6120370" w="6120370">
                  <a:moveTo>
                    <a:pt x="0" y="0"/>
                  </a:moveTo>
                  <a:lnTo>
                    <a:pt x="6120370" y="0"/>
                  </a:lnTo>
                  <a:lnTo>
                    <a:pt x="6120370" y="6120370"/>
                  </a:lnTo>
                  <a:lnTo>
                    <a:pt x="0" y="6120370"/>
                  </a:lnTo>
                  <a:lnTo>
                    <a:pt x="0" y="0"/>
                  </a:lnTo>
                  <a:close/>
                </a:path>
              </a:pathLst>
            </a:custGeom>
            <a:blipFill>
              <a:blip r:embed="rId4"/>
              <a:stretch>
                <a:fillRect l="0" t="0" r="0" b="0"/>
              </a:stretch>
            </a:blipFill>
          </p:spPr>
        </p:sp>
        <p:grpSp>
          <p:nvGrpSpPr>
            <p:cNvPr name="Group 5" id="5"/>
            <p:cNvGrpSpPr/>
            <p:nvPr/>
          </p:nvGrpSpPr>
          <p:grpSpPr>
            <a:xfrm rot="0">
              <a:off x="8540502" y="395415"/>
              <a:ext cx="1996413" cy="2005570"/>
              <a:chOff x="0" y="0"/>
              <a:chExt cx="394353" cy="396162"/>
            </a:xfrm>
          </p:grpSpPr>
          <p:sp>
            <p:nvSpPr>
              <p:cNvPr name="Freeform 6" id="6"/>
              <p:cNvSpPr/>
              <p:nvPr/>
            </p:nvSpPr>
            <p:spPr>
              <a:xfrm flipH="false" flipV="false" rot="0">
                <a:off x="0" y="0"/>
                <a:ext cx="394353" cy="396162"/>
              </a:xfrm>
              <a:custGeom>
                <a:avLst/>
                <a:gdLst/>
                <a:ahLst/>
                <a:cxnLst/>
                <a:rect r="r" b="b" t="t" l="l"/>
                <a:pathLst>
                  <a:path h="396162" w="394353">
                    <a:moveTo>
                      <a:pt x="0" y="0"/>
                    </a:moveTo>
                    <a:lnTo>
                      <a:pt x="394353" y="0"/>
                    </a:lnTo>
                    <a:lnTo>
                      <a:pt x="394353" y="396162"/>
                    </a:lnTo>
                    <a:lnTo>
                      <a:pt x="0" y="396162"/>
                    </a:lnTo>
                    <a:close/>
                  </a:path>
                </a:pathLst>
              </a:custGeom>
              <a:solidFill>
                <a:srgbClr val="FFFFFF"/>
              </a:solidFill>
            </p:spPr>
          </p:sp>
          <p:sp>
            <p:nvSpPr>
              <p:cNvPr name="TextBox 7" id="7"/>
              <p:cNvSpPr txBox="true"/>
              <p:nvPr/>
            </p:nvSpPr>
            <p:spPr>
              <a:xfrm>
                <a:off x="0" y="-38100"/>
                <a:ext cx="394353" cy="434262"/>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8540502" y="4510215"/>
              <a:ext cx="1996413" cy="2005570"/>
              <a:chOff x="0" y="0"/>
              <a:chExt cx="394353" cy="396162"/>
            </a:xfrm>
          </p:grpSpPr>
          <p:sp>
            <p:nvSpPr>
              <p:cNvPr name="Freeform 9" id="9"/>
              <p:cNvSpPr/>
              <p:nvPr/>
            </p:nvSpPr>
            <p:spPr>
              <a:xfrm flipH="false" flipV="false" rot="0">
                <a:off x="0" y="0"/>
                <a:ext cx="394353" cy="396162"/>
              </a:xfrm>
              <a:custGeom>
                <a:avLst/>
                <a:gdLst/>
                <a:ahLst/>
                <a:cxnLst/>
                <a:rect r="r" b="b" t="t" l="l"/>
                <a:pathLst>
                  <a:path h="396162" w="394353">
                    <a:moveTo>
                      <a:pt x="0" y="0"/>
                    </a:moveTo>
                    <a:lnTo>
                      <a:pt x="394353" y="0"/>
                    </a:lnTo>
                    <a:lnTo>
                      <a:pt x="394353" y="396162"/>
                    </a:lnTo>
                    <a:lnTo>
                      <a:pt x="0" y="396162"/>
                    </a:lnTo>
                    <a:close/>
                  </a:path>
                </a:pathLst>
              </a:custGeom>
              <a:solidFill>
                <a:srgbClr val="FFFFFF"/>
              </a:solidFill>
            </p:spPr>
          </p:sp>
          <p:sp>
            <p:nvSpPr>
              <p:cNvPr name="TextBox 10" id="10"/>
              <p:cNvSpPr txBox="true"/>
              <p:nvPr/>
            </p:nvSpPr>
            <p:spPr>
              <a:xfrm>
                <a:off x="0" y="-38100"/>
                <a:ext cx="394353" cy="434262"/>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8540502" y="2400985"/>
              <a:ext cx="1996413" cy="2109230"/>
              <a:chOff x="0" y="0"/>
              <a:chExt cx="394353" cy="416638"/>
            </a:xfrm>
          </p:grpSpPr>
          <p:sp>
            <p:nvSpPr>
              <p:cNvPr name="Freeform 12" id="12"/>
              <p:cNvSpPr/>
              <p:nvPr/>
            </p:nvSpPr>
            <p:spPr>
              <a:xfrm flipH="false" flipV="false" rot="0">
                <a:off x="0" y="0"/>
                <a:ext cx="394353" cy="416638"/>
              </a:xfrm>
              <a:custGeom>
                <a:avLst/>
                <a:gdLst/>
                <a:ahLst/>
                <a:cxnLst/>
                <a:rect r="r" b="b" t="t" l="l"/>
                <a:pathLst>
                  <a:path h="416638" w="394353">
                    <a:moveTo>
                      <a:pt x="0" y="0"/>
                    </a:moveTo>
                    <a:lnTo>
                      <a:pt x="394353" y="0"/>
                    </a:lnTo>
                    <a:lnTo>
                      <a:pt x="394353" y="416638"/>
                    </a:lnTo>
                    <a:lnTo>
                      <a:pt x="0" y="416638"/>
                    </a:lnTo>
                    <a:close/>
                  </a:path>
                </a:pathLst>
              </a:custGeom>
              <a:solidFill>
                <a:srgbClr val="DC7756"/>
              </a:solidFill>
            </p:spPr>
          </p:sp>
          <p:sp>
            <p:nvSpPr>
              <p:cNvPr name="TextBox 13" id="13"/>
              <p:cNvSpPr txBox="true"/>
              <p:nvPr/>
            </p:nvSpPr>
            <p:spPr>
              <a:xfrm>
                <a:off x="0" y="-38100"/>
                <a:ext cx="394353" cy="454738"/>
              </a:xfrm>
              <a:prstGeom prst="rect">
                <a:avLst/>
              </a:prstGeom>
            </p:spPr>
            <p:txBody>
              <a:bodyPr anchor="ctr" rtlCol="false" tIns="50800" lIns="50800" bIns="50800" rIns="50800"/>
              <a:lstStyle/>
              <a:p>
                <a:pPr algn="ctr">
                  <a:lnSpc>
                    <a:spcPts val="2659"/>
                  </a:lnSpc>
                </a:pPr>
              </a:p>
            </p:txBody>
          </p:sp>
        </p:grpSp>
        <p:sp>
          <p:nvSpPr>
            <p:cNvPr name="Freeform 14" id="14"/>
            <p:cNvSpPr/>
            <p:nvPr/>
          </p:nvSpPr>
          <p:spPr>
            <a:xfrm flipH="false" flipV="false" rot="0">
              <a:off x="0" y="0"/>
              <a:ext cx="5575405" cy="6911200"/>
            </a:xfrm>
            <a:custGeom>
              <a:avLst/>
              <a:gdLst/>
              <a:ahLst/>
              <a:cxnLst/>
              <a:rect r="r" b="b" t="t" l="l"/>
              <a:pathLst>
                <a:path h="6911200" w="5575405">
                  <a:moveTo>
                    <a:pt x="0" y="0"/>
                  </a:moveTo>
                  <a:lnTo>
                    <a:pt x="5575405" y="0"/>
                  </a:lnTo>
                  <a:lnTo>
                    <a:pt x="5575405" y="6911200"/>
                  </a:lnTo>
                  <a:lnTo>
                    <a:pt x="0" y="6911200"/>
                  </a:lnTo>
                  <a:lnTo>
                    <a:pt x="0" y="0"/>
                  </a:lnTo>
                  <a:close/>
                </a:path>
              </a:pathLst>
            </a:custGeom>
            <a:blipFill>
              <a:blip r:embed="rId5"/>
              <a:stretch>
                <a:fillRect l="-34305" t="-66338" r="-48431" b="0"/>
              </a:stretch>
            </a:blipFill>
          </p:spPr>
        </p:sp>
      </p:grpSp>
      <p:sp>
        <p:nvSpPr>
          <p:cNvPr name="TextBox 15" id="15"/>
          <p:cNvSpPr txBox="true"/>
          <p:nvPr/>
        </p:nvSpPr>
        <p:spPr>
          <a:xfrm rot="0">
            <a:off x="1028700" y="1019175"/>
            <a:ext cx="6403173" cy="647700"/>
          </a:xfrm>
          <a:prstGeom prst="rect">
            <a:avLst/>
          </a:prstGeom>
        </p:spPr>
        <p:txBody>
          <a:bodyPr anchor="t" rtlCol="false" tIns="0" lIns="0" bIns="0" rIns="0">
            <a:spAutoFit/>
          </a:bodyPr>
          <a:lstStyle/>
          <a:p>
            <a:pPr algn="l">
              <a:lnSpc>
                <a:spcPts val="5099"/>
              </a:lnSpc>
              <a:spcBef>
                <a:spcPct val="0"/>
              </a:spcBef>
            </a:pPr>
            <a:r>
              <a:rPr lang="en-US" b="true" sz="4249">
                <a:solidFill>
                  <a:srgbClr val="000000"/>
                </a:solidFill>
                <a:latin typeface="Arial Bold"/>
                <a:ea typeface="Arial Bold"/>
                <a:cs typeface="Arial Bold"/>
                <a:sym typeface="Arial Bold"/>
              </a:rPr>
              <a:t>2.5. Ekstraksi Fitur</a:t>
            </a:r>
          </a:p>
        </p:txBody>
      </p:sp>
      <p:sp>
        <p:nvSpPr>
          <p:cNvPr name="TextBox 16" id="16"/>
          <p:cNvSpPr txBox="true"/>
          <p:nvPr/>
        </p:nvSpPr>
        <p:spPr>
          <a:xfrm rot="0">
            <a:off x="1261915" y="2197512"/>
            <a:ext cx="15764170" cy="1628775"/>
          </a:xfrm>
          <a:prstGeom prst="rect">
            <a:avLst/>
          </a:prstGeom>
        </p:spPr>
        <p:txBody>
          <a:bodyPr anchor="t" rtlCol="false" tIns="0" lIns="0" bIns="0" rIns="0">
            <a:spAutoFit/>
          </a:bodyPr>
          <a:lstStyle/>
          <a:p>
            <a:pPr algn="ctr">
              <a:lnSpc>
                <a:spcPts val="4200"/>
              </a:lnSpc>
            </a:pPr>
            <a:r>
              <a:rPr lang="en-US" sz="3500">
                <a:solidFill>
                  <a:srgbClr val="000000"/>
                </a:solidFill>
                <a:latin typeface="Arial"/>
                <a:ea typeface="Arial"/>
                <a:cs typeface="Arial"/>
                <a:sym typeface="Arial"/>
              </a:rPr>
              <a:t>Hubungan statistik antar pixel</a:t>
            </a:r>
          </a:p>
          <a:p>
            <a:pPr algn="ctr">
              <a:lnSpc>
                <a:spcPts val="4200"/>
              </a:lnSpc>
            </a:pPr>
            <a:r>
              <a:rPr lang="en-US" sz="3500">
                <a:solidFill>
                  <a:srgbClr val="000000"/>
                </a:solidFill>
                <a:latin typeface="Arial"/>
                <a:ea typeface="Arial"/>
                <a:cs typeface="Arial"/>
                <a:sym typeface="Arial"/>
              </a:rPr>
              <a:t>contrast, dissimilarity, homogeneity, energy, correlation, dan ASM. </a:t>
            </a:r>
          </a:p>
          <a:p>
            <a:pPr algn="ctr">
              <a:lnSpc>
                <a:spcPts val="4200"/>
              </a:lnSpc>
            </a:pPr>
            <a:r>
              <a:rPr lang="en-US" sz="3500">
                <a:solidFill>
                  <a:srgbClr val="000000"/>
                </a:solidFill>
                <a:latin typeface="Arial"/>
                <a:ea typeface="Arial"/>
                <a:cs typeface="Arial"/>
                <a:sym typeface="Arial"/>
              </a:rPr>
              <a:t>Sudut: 0, 45,135, 180, 225, dan 315</a:t>
            </a:r>
          </a:p>
        </p:txBody>
      </p:sp>
      <p:sp>
        <p:nvSpPr>
          <p:cNvPr name="TextBox 17" id="17"/>
          <p:cNvSpPr txBox="true"/>
          <p:nvPr/>
        </p:nvSpPr>
        <p:spPr>
          <a:xfrm rot="0">
            <a:off x="8349605" y="1578387"/>
            <a:ext cx="1588790" cy="647700"/>
          </a:xfrm>
          <a:prstGeom prst="rect">
            <a:avLst/>
          </a:prstGeom>
        </p:spPr>
        <p:txBody>
          <a:bodyPr anchor="t" rtlCol="false" tIns="0" lIns="0" bIns="0" rIns="0">
            <a:spAutoFit/>
          </a:bodyPr>
          <a:lstStyle/>
          <a:p>
            <a:pPr algn="ctr">
              <a:lnSpc>
                <a:spcPts val="5099"/>
              </a:lnSpc>
              <a:spcBef>
                <a:spcPct val="0"/>
              </a:spcBef>
            </a:pPr>
            <a:r>
              <a:rPr lang="en-US" b="true" sz="4249">
                <a:solidFill>
                  <a:srgbClr val="000000"/>
                </a:solidFill>
                <a:latin typeface="Arial Bold"/>
                <a:ea typeface="Arial Bold"/>
                <a:cs typeface="Arial Bold"/>
                <a:sym typeface="Arial Bold"/>
              </a:rPr>
              <a:t>GLCM</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DAG53j1DAbw</dc:identifier>
  <dcterms:modified xsi:type="dcterms:W3CDTF">2011-08-01T06:04:30Z</dcterms:modified>
  <cp:revision>1</cp:revision>
  <dc:title>Kelompok 1 PACD</dc:title>
</cp:coreProperties>
</file>